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89"/>
  </p:notesMasterIdLst>
  <p:sldIdLst>
    <p:sldId id="271" r:id="rId2"/>
    <p:sldId id="267" r:id="rId3"/>
    <p:sldId id="333" r:id="rId4"/>
    <p:sldId id="334" r:id="rId5"/>
    <p:sldId id="286" r:id="rId6"/>
    <p:sldId id="276" r:id="rId7"/>
    <p:sldId id="336" r:id="rId8"/>
    <p:sldId id="337" r:id="rId9"/>
    <p:sldId id="338" r:id="rId10"/>
    <p:sldId id="339" r:id="rId11"/>
    <p:sldId id="379" r:id="rId12"/>
    <p:sldId id="340" r:id="rId13"/>
    <p:sldId id="380" r:id="rId14"/>
    <p:sldId id="341" r:id="rId15"/>
    <p:sldId id="342" r:id="rId16"/>
    <p:sldId id="343" r:id="rId17"/>
    <p:sldId id="344" r:id="rId18"/>
    <p:sldId id="345" r:id="rId19"/>
    <p:sldId id="346" r:id="rId20"/>
    <p:sldId id="347" r:id="rId21"/>
    <p:sldId id="348" r:id="rId22"/>
    <p:sldId id="349" r:id="rId23"/>
    <p:sldId id="350" r:id="rId24"/>
    <p:sldId id="351" r:id="rId25"/>
    <p:sldId id="352" r:id="rId26"/>
    <p:sldId id="381" r:id="rId27"/>
    <p:sldId id="353" r:id="rId28"/>
    <p:sldId id="354" r:id="rId29"/>
    <p:sldId id="355" r:id="rId30"/>
    <p:sldId id="356" r:id="rId31"/>
    <p:sldId id="357" r:id="rId32"/>
    <p:sldId id="358" r:id="rId33"/>
    <p:sldId id="287" r:id="rId34"/>
    <p:sldId id="335" r:id="rId35"/>
    <p:sldId id="288" r:id="rId36"/>
    <p:sldId id="289" r:id="rId37"/>
    <p:sldId id="290" r:id="rId38"/>
    <p:sldId id="280" r:id="rId39"/>
    <p:sldId id="268" r:id="rId40"/>
    <p:sldId id="269" r:id="rId41"/>
    <p:sldId id="331" r:id="rId42"/>
    <p:sldId id="332" r:id="rId43"/>
    <p:sldId id="359" r:id="rId44"/>
    <p:sldId id="360" r:id="rId45"/>
    <p:sldId id="361" r:id="rId46"/>
    <p:sldId id="362" r:id="rId47"/>
    <p:sldId id="363" r:id="rId48"/>
    <p:sldId id="364" r:id="rId49"/>
    <p:sldId id="365" r:id="rId50"/>
    <p:sldId id="366" r:id="rId51"/>
    <p:sldId id="367" r:id="rId52"/>
    <p:sldId id="368" r:id="rId53"/>
    <p:sldId id="369" r:id="rId54"/>
    <p:sldId id="370" r:id="rId55"/>
    <p:sldId id="371" r:id="rId56"/>
    <p:sldId id="372" r:id="rId57"/>
    <p:sldId id="373" r:id="rId58"/>
    <p:sldId id="374" r:id="rId59"/>
    <p:sldId id="375" r:id="rId60"/>
    <p:sldId id="376" r:id="rId61"/>
    <p:sldId id="377" r:id="rId62"/>
    <p:sldId id="378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263" r:id="rId75"/>
    <p:sldId id="260" r:id="rId76"/>
    <p:sldId id="306" r:id="rId77"/>
    <p:sldId id="292" r:id="rId78"/>
    <p:sldId id="293" r:id="rId79"/>
    <p:sldId id="295" r:id="rId80"/>
    <p:sldId id="296" r:id="rId81"/>
    <p:sldId id="298" r:id="rId82"/>
    <p:sldId id="299" r:id="rId83"/>
    <p:sldId id="300" r:id="rId84"/>
    <p:sldId id="301" r:id="rId85"/>
    <p:sldId id="302" r:id="rId86"/>
    <p:sldId id="303" r:id="rId87"/>
    <p:sldId id="305" r:id="rId88"/>
  </p:sldIdLst>
  <p:sldSz cx="9144000" cy="6858000" type="screen4x3"/>
  <p:notesSz cx="6858000" cy="9144000"/>
  <p:defaultTextStyle>
    <a:defPPr>
      <a:defRPr lang="pt-BR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66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0929"/>
  </p:normalViewPr>
  <p:slideViewPr>
    <p:cSldViewPr>
      <p:cViewPr varScale="1">
        <p:scale>
          <a:sx n="72" d="100"/>
          <a:sy n="72" d="100"/>
        </p:scale>
        <p:origin x="135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81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 noProof="0"/>
              <a:t>Clique para editar os estilos do texto mestre</a:t>
            </a:r>
          </a:p>
          <a:p>
            <a:pPr lvl="1"/>
            <a:r>
              <a:rPr lang="pt-BR" altLang="pt-BR" noProof="0"/>
              <a:t>Segundo nível</a:t>
            </a:r>
          </a:p>
          <a:p>
            <a:pPr lvl="2"/>
            <a:r>
              <a:rPr lang="pt-BR" altLang="pt-BR" noProof="0"/>
              <a:t>Terceiro nível</a:t>
            </a:r>
          </a:p>
          <a:p>
            <a:pPr lvl="3"/>
            <a:r>
              <a:rPr lang="pt-BR" altLang="pt-BR" noProof="0"/>
              <a:t>Quarto nível</a:t>
            </a:r>
          </a:p>
          <a:p>
            <a:pPr lvl="4"/>
            <a:r>
              <a:rPr lang="pt-BR" altLang="pt-BR" noProof="0"/>
              <a:t>Quinto nível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endParaRPr lang="pt-BR" altLang="pt-BR"/>
          </a:p>
        </p:txBody>
      </p:sp>
      <p:sp>
        <p:nvSpPr>
          <p:cNvPr id="81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3E2D744E-6197-45A1-A218-379D3E65CE7D}" type="slidenum">
              <a:rPr lang="pt-BR" altLang="pt-BR"/>
              <a:pPr/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1828349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"/>
            <a:ext cx="7772400" cy="3200400"/>
          </a:xfrm>
        </p:spPr>
        <p:txBody>
          <a:bodyPr/>
          <a:lstStyle>
            <a:lvl1pPr>
              <a:defRPr sz="4800"/>
            </a:lvl1pPr>
          </a:lstStyle>
          <a:p>
            <a:pPr lvl="0"/>
            <a:r>
              <a:rPr lang="en-US" altLang="pt-BR" noProof="0"/>
              <a:t>Clique para editar o estilo do título mestre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5800" y="3733800"/>
            <a:ext cx="7086600" cy="1905000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pt-BR" noProof="0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 sz="1400" i="0" smtClean="0">
                <a:solidFill>
                  <a:srgbClr val="FFFFCC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 sz="1400" i="0" smtClean="0">
                <a:solidFill>
                  <a:srgbClr val="FFFFCC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z="1400" i="0">
                <a:solidFill>
                  <a:srgbClr val="FFFFCC"/>
                </a:solidFill>
                <a:latin typeface="Times New Roman" panose="02020603050405020304" pitchFamily="18" charset="0"/>
              </a:defRPr>
            </a:lvl1pPr>
          </a:lstStyle>
          <a:p>
            <a:fld id="{5ADF205F-44C0-4DE9-BE72-490C3C31F556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35527194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DB5E9E-6D6A-4525-875F-B620EA48CA1C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04309694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38950" y="228600"/>
            <a:ext cx="2152650" cy="6172200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81000" y="228600"/>
            <a:ext cx="6305550" cy="6172200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2B07631-20E7-419F-97CF-73FFF5275507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618237416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ítulo e conteúdo em cima do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8610600" cy="762000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8382000" cy="23622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381000" y="4038600"/>
            <a:ext cx="8382000" cy="2362200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B21D503-FAE6-4BB5-8598-B4D363723A76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00163394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01A6FC-A49B-4ADD-808B-1DFBF7EC0AAC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25135012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2E60AE-F966-4A8C-B89A-4EBD516716B8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98465421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114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4114800" cy="4876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BED2C6-8D63-4F02-90F0-C6B142B428C8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6910810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3442C8D-D468-4DDE-A49B-670AC6D07EFD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47088343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3B9114-956A-4515-9546-CEA0CFBD173F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41434505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514BEA-943D-4D26-A067-6EB0D71218BD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900744321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4EF1FF-2A2A-438F-BE0D-A58E78867074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044187134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2ED8FA0-8F16-43D5-8065-AF92AF751689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61393443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invGray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28600"/>
            <a:ext cx="86106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 estilo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524000"/>
            <a:ext cx="83820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Clique para editar os estilos do texto mestre</a:t>
            </a:r>
          </a:p>
          <a:p>
            <a:pPr lvl="1"/>
            <a:r>
              <a:rPr lang="en-US" altLang="pt-BR"/>
              <a:t>Segundo nível</a:t>
            </a:r>
          </a:p>
          <a:p>
            <a:pPr lvl="2"/>
            <a:r>
              <a:rPr lang="en-US" altLang="pt-BR"/>
              <a:t>Terceiro nível</a:t>
            </a:r>
          </a:p>
          <a:p>
            <a:pPr lvl="3"/>
            <a:r>
              <a:rPr lang="en-US" altLang="pt-BR"/>
              <a:t>Quarto nível</a:t>
            </a:r>
          </a:p>
          <a:p>
            <a:pPr lvl="4"/>
            <a:r>
              <a:rPr lang="en-US" altLang="pt-BR"/>
              <a:t>Quinto nível</a:t>
            </a:r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381000" y="6477000"/>
            <a:ext cx="1905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50000"/>
              </a:spcBef>
              <a:defRPr sz="1600" i="1" smtClean="0">
                <a:solidFill>
                  <a:schemeClr val="bg2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13318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77000"/>
            <a:ext cx="28956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spcBef>
                <a:spcPct val="50000"/>
              </a:spcBef>
              <a:defRPr sz="1600" i="1" smtClean="0">
                <a:solidFill>
                  <a:schemeClr val="bg2"/>
                </a:solidFill>
                <a:latin typeface="Arial Narrow" pitchFamily="34" charset="0"/>
              </a:defRPr>
            </a:lvl1pPr>
          </a:lstStyle>
          <a:p>
            <a:pPr>
              <a:defRPr/>
            </a:pPr>
            <a:endParaRPr lang="en-US" altLang="pt-BR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858000" y="6477000"/>
            <a:ext cx="19050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50000"/>
              </a:spcBef>
              <a:defRPr sz="1600" i="1">
                <a:solidFill>
                  <a:schemeClr val="bg2"/>
                </a:solidFill>
                <a:latin typeface="Arial Narrow" panose="020B0606020202030204" pitchFamily="34" charset="0"/>
              </a:defRPr>
            </a:lvl1pPr>
          </a:lstStyle>
          <a:p>
            <a:fld id="{4AFAD705-AAA9-4C7F-936D-47509A537EBC}" type="slidenum">
              <a:rPr lang="en-US" altLang="pt-BR"/>
              <a:pPr/>
              <a:t>‹nº›</a:t>
            </a:fld>
            <a:endParaRPr lang="en-US" altLang="pt-BR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auto">
          <a:xfrm flipV="1">
            <a:off x="0" y="1143000"/>
            <a:ext cx="9144000" cy="74613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07763" dir="2700000" algn="ctr" rotWithShape="0">
                    <a:srgbClr val="003300">
                      <a:alpha val="50000"/>
                    </a:srgbClr>
                  </a:outerShdw>
                </a:effectLst>
              </a14:hiddenEffects>
            </a:ext>
          </a:extLst>
        </p:spPr>
        <p:txBody>
          <a:bodyPr rot="10800000"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endParaRPr lang="pt-BR" altLang="pt-BR" sz="4000">
              <a:solidFill>
                <a:srgbClr val="333399"/>
              </a:solidFill>
            </a:endParaRPr>
          </a:p>
        </p:txBody>
      </p:sp>
      <p:sp>
        <p:nvSpPr>
          <p:cNvPr id="1033" name="Rectangle 9"/>
          <p:cNvSpPr>
            <a:spLocks noChangeArrowheads="1"/>
          </p:cNvSpPr>
          <p:nvPr/>
        </p:nvSpPr>
        <p:spPr bwMode="auto">
          <a:xfrm>
            <a:off x="0" y="0"/>
            <a:ext cx="9144000" cy="1144588"/>
          </a:xfrm>
          <a:prstGeom prst="rect">
            <a:avLst/>
          </a:prstGeom>
          <a:solidFill>
            <a:srgbClr val="DDDDDD">
              <a:alpha val="50195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400" b="1" i="1">
          <a:solidFill>
            <a:schemeClr val="bg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400" b="1" i="1">
          <a:solidFill>
            <a:schemeClr val="bg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400" b="1" i="1">
          <a:solidFill>
            <a:schemeClr val="bg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400" b="1" i="1">
          <a:solidFill>
            <a:schemeClr val="bg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400" b="1" i="1">
          <a:solidFill>
            <a:schemeClr val="bg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kumimoji="1" sz="4400" b="1" i="1">
          <a:solidFill>
            <a:schemeClr val="bg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kumimoji="1" sz="4400" b="1" i="1">
          <a:solidFill>
            <a:schemeClr val="bg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kumimoji="1" sz="4400" b="1" i="1">
          <a:solidFill>
            <a:schemeClr val="bg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kumimoji="1" sz="4400" b="1" i="1">
          <a:solidFill>
            <a:schemeClr val="bg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kumimoji="1" sz="36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40000"/>
        </a:lnSpc>
        <a:spcBef>
          <a:spcPct val="20000"/>
        </a:spcBef>
        <a:spcAft>
          <a:spcPct val="0"/>
        </a:spcAft>
        <a:buChar char="–"/>
        <a:defRPr kumimoji="1" sz="3000">
          <a:solidFill>
            <a:schemeClr val="accent2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kumimoji="1" sz="2800">
          <a:solidFill>
            <a:srgbClr val="006666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umimoji="1" sz="2000">
          <a:solidFill>
            <a:srgbClr val="006666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006666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006666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006666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006666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rgbClr val="006666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p0dWF_3PYh4?t=20s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slide" Target="slide70.xml"/><Relationship Id="rId3" Type="http://schemas.openxmlformats.org/officeDocument/2006/relationships/slide" Target="slide65.xml"/><Relationship Id="rId7" Type="http://schemas.openxmlformats.org/officeDocument/2006/relationships/slide" Target="slide69.xml"/><Relationship Id="rId2" Type="http://schemas.openxmlformats.org/officeDocument/2006/relationships/slide" Target="slide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68.xml"/><Relationship Id="rId5" Type="http://schemas.openxmlformats.org/officeDocument/2006/relationships/slide" Target="slide67.xml"/><Relationship Id="rId4" Type="http://schemas.openxmlformats.org/officeDocument/2006/relationships/slide" Target="slide6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" Target="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32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33.em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4.emf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pt-BR" altLang="pt-BR" sz="5400"/>
              <a:t>Introdução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altLang="pt-BR"/>
              <a:t>O que é Geofísica?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3902968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buNone/>
            </a:pPr>
            <a:r>
              <a:rPr lang="pt-BR" sz="3000" dirty="0"/>
              <a:t>As investigações cientificas tiveram início nos primeiros séculos da era </a:t>
            </a:r>
            <a:r>
              <a:rPr lang="pt-BR" sz="3000" dirty="0" err="1"/>
              <a:t>précristã</a:t>
            </a:r>
            <a:r>
              <a:rPr lang="pt-BR" sz="3000" dirty="0"/>
              <a:t>.</a:t>
            </a:r>
          </a:p>
          <a:p>
            <a:r>
              <a:rPr lang="pt-BR" sz="3000" dirty="0">
                <a:highlight>
                  <a:srgbClr val="FFFF00"/>
                </a:highlight>
              </a:rPr>
              <a:t>Erastóstenes (275 – 195 AC) utilizou um método simples para estimar a circunferência da Terra. </a:t>
            </a:r>
            <a:endParaRPr lang="pt-BR" altLang="pt-BR" sz="3000" dirty="0"/>
          </a:p>
        </p:txBody>
      </p:sp>
      <p:pic>
        <p:nvPicPr>
          <p:cNvPr id="40962" name="Picture 2" descr="How Eratosthenes Calculated Earth's Size">
            <a:extLst>
              <a:ext uri="{FF2B5EF4-FFF2-40B4-BE49-F238E27FC236}">
                <a16:creationId xmlns:a16="http://schemas.microsoft.com/office/drawing/2014/main" id="{F72B0CE4-E871-4078-B9B4-03C5E8D87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1366837"/>
            <a:ext cx="2857500" cy="496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77644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pt-BR" sz="3000" dirty="0"/>
          </a:p>
          <a:p>
            <a:endParaRPr lang="pt-BR" sz="3000" dirty="0"/>
          </a:p>
          <a:p>
            <a:r>
              <a:rPr lang="pt-BR" sz="3000" dirty="0" err="1"/>
              <a:t>Hipparchus</a:t>
            </a:r>
            <a:r>
              <a:rPr lang="pt-BR" sz="3000" dirty="0"/>
              <a:t> (190 – 120 AC) inventou o dispositivo conhecido como </a:t>
            </a:r>
            <a:r>
              <a:rPr lang="pt-BR" sz="3000" i="1" dirty="0"/>
              <a:t>astrolábio </a:t>
            </a:r>
            <a:r>
              <a:rPr lang="pt-BR" sz="3000" dirty="0"/>
              <a:t>para medidas de corpos celestes.</a:t>
            </a:r>
          </a:p>
          <a:p>
            <a:endParaRPr lang="pt-BR" sz="3000" dirty="0"/>
          </a:p>
          <a:p>
            <a:r>
              <a:rPr lang="pt-BR" sz="3000" dirty="0" err="1"/>
              <a:t>Ptolemy</a:t>
            </a:r>
            <a:r>
              <a:rPr lang="pt-BR" sz="3000" dirty="0"/>
              <a:t>, do segundo século da era cristã, conseguiu prever os movimentos dos planetas com precisão.</a:t>
            </a:r>
            <a:endParaRPr lang="pt-BR" altLang="pt-BR" sz="3000" dirty="0"/>
          </a:p>
        </p:txBody>
      </p:sp>
    </p:spTree>
    <p:extLst>
      <p:ext uri="{BB962C8B-B14F-4D97-AF65-F5344CB8AC3E}">
        <p14:creationId xmlns:p14="http://schemas.microsoft.com/office/powerpoint/2010/main" val="1798741726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3000" dirty="0">
                <a:highlight>
                  <a:srgbClr val="FFFF00"/>
                </a:highlight>
              </a:rPr>
              <a:t>Marco </a:t>
            </a:r>
            <a:r>
              <a:rPr lang="pt-BR" sz="3000" dirty="0" err="1">
                <a:highlight>
                  <a:srgbClr val="FFFF00"/>
                </a:highlight>
              </a:rPr>
              <a:t>Pólo</a:t>
            </a:r>
            <a:r>
              <a:rPr lang="pt-BR" sz="3000" dirty="0">
                <a:highlight>
                  <a:srgbClr val="FFFF00"/>
                </a:highlight>
              </a:rPr>
              <a:t> ao retornar da viagem histórica a China difundiu na Europa uso de um mineral que indicava direção norte, muito comum na Magnésia. </a:t>
            </a:r>
          </a:p>
          <a:p>
            <a:endParaRPr lang="pt-BR" sz="3000" dirty="0">
              <a:highlight>
                <a:srgbClr val="FFFF00"/>
              </a:highlight>
            </a:endParaRPr>
          </a:p>
          <a:p>
            <a:r>
              <a:rPr lang="pt-BR" sz="3000" dirty="0"/>
              <a:t>Nos séculos seguintes a invenção da bússola impulsionou as </a:t>
            </a:r>
            <a:r>
              <a:rPr lang="pt-BR" sz="3000" dirty="0">
                <a:solidFill>
                  <a:srgbClr val="FF0000"/>
                </a:solidFill>
              </a:rPr>
              <a:t>viagens de reconhecimento </a:t>
            </a:r>
            <a:r>
              <a:rPr lang="pt-BR" sz="3000" dirty="0"/>
              <a:t>dos oceanos.</a:t>
            </a:r>
            <a:endParaRPr lang="pt-BR" altLang="pt-BR" sz="3000" dirty="0"/>
          </a:p>
        </p:txBody>
      </p:sp>
    </p:spTree>
    <p:extLst>
      <p:ext uri="{BB962C8B-B14F-4D97-AF65-F5344CB8AC3E}">
        <p14:creationId xmlns:p14="http://schemas.microsoft.com/office/powerpoint/2010/main" val="386675201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3000" dirty="0"/>
              <a:t>Assim a </a:t>
            </a:r>
            <a:r>
              <a:rPr lang="pt-BR" sz="3000" dirty="0">
                <a:highlight>
                  <a:srgbClr val="FFFF00"/>
                </a:highlight>
              </a:rPr>
              <a:t>primeira “carta de declinação”</a:t>
            </a:r>
            <a:r>
              <a:rPr lang="pt-BR" sz="3000" dirty="0"/>
              <a:t> do oceano Índico foi àquela preparada por João de Barros, sob recomendação da corte real portuguesa.</a:t>
            </a:r>
            <a:endParaRPr lang="pt-BR" altLang="pt-BR" sz="3000" dirty="0"/>
          </a:p>
        </p:txBody>
      </p:sp>
      <p:pic>
        <p:nvPicPr>
          <p:cNvPr id="41988" name="Picture 4" descr="https://qph.ec.quoracdn.net/main-qimg-c75304579f65de27dde0b4b11a091089-c">
            <a:extLst>
              <a:ext uri="{FF2B5EF4-FFF2-40B4-BE49-F238E27FC236}">
                <a16:creationId xmlns:a16="http://schemas.microsoft.com/office/drawing/2014/main" id="{5A0154CC-36D0-4E41-A90E-D14194E2F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816" y="3359426"/>
            <a:ext cx="5112568" cy="2975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371813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3200" dirty="0"/>
              <a:t>Em 1600, o físico inglês William Gilbert publicou o livro “</a:t>
            </a:r>
            <a:r>
              <a:rPr lang="pt-BR" sz="3200" dirty="0">
                <a:highlight>
                  <a:srgbClr val="FFFF00"/>
                </a:highlight>
              </a:rPr>
              <a:t>De </a:t>
            </a:r>
            <a:r>
              <a:rPr lang="pt-BR" sz="3200" dirty="0" err="1">
                <a:highlight>
                  <a:srgbClr val="FFFF00"/>
                </a:highlight>
              </a:rPr>
              <a:t>Magnet</a:t>
            </a:r>
            <a:r>
              <a:rPr lang="pt-BR" sz="3200" dirty="0"/>
              <a:t>”, onde são abordadas as propriedades das agulhas magnéticas e suas relações com a constituição da Terra, que foi indicado como um imã de grande porte.</a:t>
            </a:r>
          </a:p>
          <a:p>
            <a:r>
              <a:rPr lang="pt-BR" sz="3200" dirty="0"/>
              <a:t>Em 1543 o astrônomo Nicolas Copérnico publicou seu trabalho refutando a teoria ‘geocêntrica’.</a:t>
            </a:r>
            <a:endParaRPr lang="pt-BR" altLang="pt-BR" sz="3000" dirty="0"/>
          </a:p>
        </p:txBody>
      </p:sp>
    </p:spTree>
    <p:extLst>
      <p:ext uri="{BB962C8B-B14F-4D97-AF65-F5344CB8AC3E}">
        <p14:creationId xmlns:p14="http://schemas.microsoft.com/office/powerpoint/2010/main" val="23261415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3200" dirty="0"/>
              <a:t>As observações posteriores de </a:t>
            </a:r>
            <a:r>
              <a:rPr lang="pt-BR" sz="3200" dirty="0" err="1"/>
              <a:t>Tycho</a:t>
            </a:r>
            <a:r>
              <a:rPr lang="pt-BR" sz="3200" dirty="0"/>
              <a:t> </a:t>
            </a:r>
            <a:r>
              <a:rPr lang="pt-BR" sz="3200" dirty="0" err="1"/>
              <a:t>Brahe</a:t>
            </a:r>
            <a:r>
              <a:rPr lang="pt-BR" sz="3200" dirty="0"/>
              <a:t> (1546-1601) e </a:t>
            </a:r>
            <a:r>
              <a:rPr lang="pt-BR" sz="3200" dirty="0" err="1"/>
              <a:t>Johannes</a:t>
            </a:r>
            <a:r>
              <a:rPr lang="pt-BR" sz="3200" dirty="0"/>
              <a:t> Kepler (1571-1630) constituírem a base do </a:t>
            </a:r>
            <a:r>
              <a:rPr lang="pt-BR" sz="3200" dirty="0">
                <a:highlight>
                  <a:srgbClr val="FFFF00"/>
                </a:highlight>
              </a:rPr>
              <a:t>modelo heliocêntrico do universo</a:t>
            </a:r>
            <a:r>
              <a:rPr lang="pt-BR" sz="3200" dirty="0"/>
              <a:t>. </a:t>
            </a:r>
          </a:p>
          <a:p>
            <a:r>
              <a:rPr lang="pt-BR" sz="3200" dirty="0" err="1"/>
              <a:t>Galiléu</a:t>
            </a:r>
            <a:r>
              <a:rPr lang="pt-BR" sz="3200" dirty="0"/>
              <a:t> Galilei (1564 – 1642) fez descobertas de grande importância em física e astronomia e utilizou telescópio na aquisição de dados valiosos sobre planetas e seus satélites naturais. </a:t>
            </a:r>
          </a:p>
          <a:p>
            <a:endParaRPr lang="pt-BR" altLang="pt-BR" sz="3000" dirty="0"/>
          </a:p>
        </p:txBody>
      </p:sp>
    </p:spTree>
    <p:extLst>
      <p:ext uri="{BB962C8B-B14F-4D97-AF65-F5344CB8AC3E}">
        <p14:creationId xmlns:p14="http://schemas.microsoft.com/office/powerpoint/2010/main" val="409801877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 algn="ctr">
              <a:buNone/>
            </a:pPr>
            <a:endParaRPr lang="pt-BR" sz="4000" dirty="0"/>
          </a:p>
          <a:p>
            <a:pPr marL="0" indent="0" algn="ctr">
              <a:buNone/>
            </a:pPr>
            <a:r>
              <a:rPr lang="pt-BR" sz="4000" dirty="0"/>
              <a:t>Isaac Newton (1642 –1727) no seu livro de três volumes ‘</a:t>
            </a:r>
            <a:r>
              <a:rPr lang="pt-BR" sz="4000" i="1" dirty="0" err="1"/>
              <a:t>Philosophiae</a:t>
            </a:r>
            <a:r>
              <a:rPr lang="pt-BR" sz="4000" i="1" dirty="0"/>
              <a:t> </a:t>
            </a:r>
            <a:r>
              <a:rPr lang="pt-BR" sz="4000" i="1" dirty="0" err="1"/>
              <a:t>Naturalis</a:t>
            </a:r>
            <a:r>
              <a:rPr lang="pt-BR" sz="4000" i="1" dirty="0"/>
              <a:t> Principia Matemática’ </a:t>
            </a:r>
            <a:r>
              <a:rPr lang="pt-BR" sz="4000" dirty="0"/>
              <a:t>formulou as </a:t>
            </a:r>
            <a:r>
              <a:rPr lang="pt-BR" sz="4000" i="1" dirty="0"/>
              <a:t>leis de movimento </a:t>
            </a:r>
            <a:r>
              <a:rPr lang="pt-BR" sz="4000" dirty="0"/>
              <a:t>e da </a:t>
            </a:r>
            <a:r>
              <a:rPr lang="pt-BR" sz="4000" i="1" dirty="0"/>
              <a:t>gravitação universal</a:t>
            </a:r>
            <a:r>
              <a:rPr lang="pt-BR" sz="4000" dirty="0"/>
              <a:t>, que foram fundamentais no avanço da Geofísica nos séculos seguintes</a:t>
            </a:r>
            <a:r>
              <a:rPr lang="pt-BR" sz="3200" dirty="0"/>
              <a:t>.</a:t>
            </a:r>
            <a:endParaRPr lang="pt-BR" altLang="pt-BR" sz="3000" dirty="0"/>
          </a:p>
        </p:txBody>
      </p:sp>
    </p:spTree>
    <p:extLst>
      <p:ext uri="{BB962C8B-B14F-4D97-AF65-F5344CB8AC3E}">
        <p14:creationId xmlns:p14="http://schemas.microsoft.com/office/powerpoint/2010/main" val="1900779124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3200" dirty="0"/>
              <a:t>A evolução dos conhecimentos nos séculos posteriores impulsionarem ainda mais o desenvolvimento da geofísica. </a:t>
            </a:r>
          </a:p>
          <a:p>
            <a:r>
              <a:rPr lang="pt-BR" sz="3200" dirty="0"/>
              <a:t>Assim, mapas do Atlântico do </a:t>
            </a:r>
            <a:r>
              <a:rPr lang="pt-BR" sz="3200" dirty="0">
                <a:highlight>
                  <a:srgbClr val="FFFF00"/>
                </a:highlight>
              </a:rPr>
              <a:t>século 17 </a:t>
            </a:r>
            <a:r>
              <a:rPr lang="pt-BR" sz="3200" dirty="0"/>
              <a:t>foram utilizados pelo Francis Bacon para chamar a atenção para </a:t>
            </a:r>
            <a:r>
              <a:rPr lang="pt-BR" sz="3200" dirty="0">
                <a:highlight>
                  <a:srgbClr val="FFFF00"/>
                </a:highlight>
              </a:rPr>
              <a:t>paralelismo das linhas costeiras do Brasil e da África</a:t>
            </a:r>
            <a:r>
              <a:rPr lang="pt-BR" sz="3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88054473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3200" dirty="0"/>
              <a:t>Pesquisas geológicas do século 19 permitiram o geólogo Eduardo </a:t>
            </a:r>
            <a:r>
              <a:rPr lang="pt-BR" sz="3200" dirty="0" err="1"/>
              <a:t>Suess</a:t>
            </a:r>
            <a:r>
              <a:rPr lang="pt-BR" sz="3200" dirty="0"/>
              <a:t> a propor existência, em tempos </a:t>
            </a:r>
            <a:r>
              <a:rPr lang="pt-BR" sz="3200" dirty="0" err="1"/>
              <a:t>Paleozóicos</a:t>
            </a:r>
            <a:r>
              <a:rPr lang="pt-BR" sz="3200" dirty="0"/>
              <a:t>, de um supercontinente no hemisfério sul denominado ‘</a:t>
            </a:r>
            <a:r>
              <a:rPr lang="pt-BR" sz="3200" i="1" dirty="0" err="1"/>
              <a:t>Gondwana</a:t>
            </a:r>
            <a:r>
              <a:rPr lang="pt-BR" sz="3200" i="1" dirty="0"/>
              <a:t>’</a:t>
            </a:r>
            <a:r>
              <a:rPr lang="pt-BR" sz="3200" dirty="0"/>
              <a:t>, composto de América do Sul, África, Antártica, Austrália, Índia e Arábia.</a:t>
            </a:r>
            <a:endParaRPr lang="pt-BR" altLang="pt-BR" sz="3000" dirty="0"/>
          </a:p>
        </p:txBody>
      </p:sp>
    </p:spTree>
    <p:extLst>
      <p:ext uri="{BB962C8B-B14F-4D97-AF65-F5344CB8AC3E}">
        <p14:creationId xmlns:p14="http://schemas.microsoft.com/office/powerpoint/2010/main" val="1085456943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3200" dirty="0"/>
              <a:t>Foram propostas posteriormente a existência, em tempos </a:t>
            </a:r>
            <a:r>
              <a:rPr lang="pt-BR" sz="3200" dirty="0" err="1"/>
              <a:t>Paleozóicos</a:t>
            </a:r>
            <a:r>
              <a:rPr lang="pt-BR" sz="3200" dirty="0"/>
              <a:t>, de outro supercontinente no hemisfério norte, denominado </a:t>
            </a:r>
            <a:r>
              <a:rPr lang="pt-BR" sz="3200" dirty="0" err="1"/>
              <a:t>Laurásea</a:t>
            </a:r>
            <a:r>
              <a:rPr lang="pt-BR" sz="3200" dirty="0"/>
              <a:t>, composto de América do Norte, </a:t>
            </a:r>
            <a:r>
              <a:rPr lang="pt-BR" sz="3200" dirty="0" err="1"/>
              <a:t>Groenlandia</a:t>
            </a:r>
            <a:r>
              <a:rPr lang="pt-BR" sz="3200" dirty="0"/>
              <a:t> e Europa. As duas supercontinentes eram separadas por um </a:t>
            </a:r>
            <a:r>
              <a:rPr lang="pt-BR" sz="3200" dirty="0" err="1"/>
              <a:t>paleo</a:t>
            </a:r>
            <a:r>
              <a:rPr lang="pt-BR" sz="3200" dirty="0"/>
              <a:t> oceano </a:t>
            </a:r>
            <a:r>
              <a:rPr lang="pt-BR" sz="3200" i="1" dirty="0" err="1"/>
              <a:t>Tethys</a:t>
            </a:r>
            <a:r>
              <a:rPr lang="pt-BR" sz="3200" i="1" dirty="0"/>
              <a:t>.</a:t>
            </a:r>
            <a:endParaRPr lang="pt-BR" altLang="pt-BR" sz="3000" dirty="0"/>
          </a:p>
        </p:txBody>
      </p:sp>
    </p:spTree>
    <p:extLst>
      <p:ext uri="{BB962C8B-B14F-4D97-AF65-F5344CB8AC3E}">
        <p14:creationId xmlns:p14="http://schemas.microsoft.com/office/powerpoint/2010/main" val="67740541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Geofísica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565150">
              <a:lnSpc>
                <a:spcPct val="110000"/>
              </a:lnSpc>
              <a:buFontTx/>
              <a:buNone/>
            </a:pPr>
            <a:r>
              <a:rPr lang="pt-BR" altLang="pt-BR"/>
              <a:t>A </a:t>
            </a:r>
            <a:r>
              <a:rPr lang="pt-BR" altLang="pt-BR" b="1">
                <a:solidFill>
                  <a:schemeClr val="accent2"/>
                </a:solidFill>
              </a:rPr>
              <a:t>Geofísica</a:t>
            </a:r>
            <a:r>
              <a:rPr lang="pt-BR" altLang="pt-BR"/>
              <a:t> é a ciência que estuda os fenômenos e as propriedades físicas da Terra como um todo: seu interior, sua superfície e sua vizinhança exterior.</a:t>
            </a:r>
          </a:p>
          <a:p>
            <a:pPr marL="0" indent="565150" algn="just">
              <a:lnSpc>
                <a:spcPct val="110000"/>
              </a:lnSpc>
              <a:buFontTx/>
              <a:buNone/>
            </a:pPr>
            <a:r>
              <a:rPr lang="pt-BR" altLang="pt-BR"/>
              <a:t>Utiliza-se de princípios e conceitos da Física, Geologia e outras ciências, bem como de ferramentas matemáticas e computacionais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3200" dirty="0"/>
              <a:t>Em </a:t>
            </a:r>
            <a:r>
              <a:rPr lang="pt-BR" sz="3200" dirty="0">
                <a:highlight>
                  <a:srgbClr val="FFFF00"/>
                </a:highlight>
              </a:rPr>
              <a:t>1912</a:t>
            </a:r>
            <a:r>
              <a:rPr lang="pt-BR" sz="3200" dirty="0"/>
              <a:t>, o </a:t>
            </a:r>
            <a:r>
              <a:rPr lang="pt-BR" sz="3200" dirty="0" err="1"/>
              <a:t>meteorólogo</a:t>
            </a:r>
            <a:r>
              <a:rPr lang="pt-BR" sz="3200" dirty="0"/>
              <a:t> e geólogo alemão Alfred </a:t>
            </a:r>
            <a:r>
              <a:rPr lang="pt-BR" sz="3200" dirty="0" err="1"/>
              <a:t>Wegener</a:t>
            </a:r>
            <a:r>
              <a:rPr lang="pt-BR" sz="3200" dirty="0"/>
              <a:t>, baseados em evidencias </a:t>
            </a:r>
            <a:r>
              <a:rPr lang="pt-BR" sz="3200" dirty="0" err="1"/>
              <a:t>paleo</a:t>
            </a:r>
            <a:r>
              <a:rPr lang="pt-BR" sz="3200" dirty="0"/>
              <a:t> climáticas, propôs a </a:t>
            </a:r>
            <a:r>
              <a:rPr lang="pt-BR" sz="3200" dirty="0">
                <a:highlight>
                  <a:srgbClr val="FFFF00"/>
                </a:highlight>
              </a:rPr>
              <a:t>teoria da </a:t>
            </a:r>
            <a:r>
              <a:rPr lang="pt-BR" sz="3200" i="1" dirty="0">
                <a:highlight>
                  <a:srgbClr val="FFFF00"/>
                </a:highlight>
              </a:rPr>
              <a:t>deriva continental</a:t>
            </a:r>
            <a:r>
              <a:rPr lang="pt-BR" sz="3200" i="1" dirty="0"/>
              <a:t>, </a:t>
            </a:r>
            <a:r>
              <a:rPr lang="pt-BR" sz="3200" dirty="0"/>
              <a:t>pelo qual os movimentos horizontais dos blocos </a:t>
            </a:r>
            <a:r>
              <a:rPr lang="pt-BR" sz="3200" dirty="0" err="1"/>
              <a:t>crustais</a:t>
            </a:r>
            <a:r>
              <a:rPr lang="pt-BR" sz="3200" dirty="0"/>
              <a:t> eram responsáveis pelo desmembramento do </a:t>
            </a:r>
            <a:r>
              <a:rPr lang="pt-BR" sz="3200" dirty="0" err="1"/>
              <a:t>super</a:t>
            </a:r>
            <a:r>
              <a:rPr lang="pt-BR" sz="3200" dirty="0"/>
              <a:t> continente </a:t>
            </a:r>
            <a:r>
              <a:rPr lang="pt-BR" sz="3200" i="1" dirty="0" err="1"/>
              <a:t>Pangaea</a:t>
            </a:r>
            <a:r>
              <a:rPr lang="pt-BR" sz="3200" i="1" dirty="0"/>
              <a:t>, </a:t>
            </a:r>
            <a:r>
              <a:rPr lang="pt-BR" sz="3200" dirty="0"/>
              <a:t>que era rodeada pelo único oceano </a:t>
            </a:r>
            <a:r>
              <a:rPr lang="pt-BR" sz="3200" i="1" dirty="0" err="1"/>
              <a:t>Pantalassa</a:t>
            </a:r>
            <a:r>
              <a:rPr lang="pt-BR" sz="3200" i="1" dirty="0"/>
              <a:t>, </a:t>
            </a:r>
            <a:r>
              <a:rPr lang="pt-BR" sz="3200" dirty="0"/>
              <a:t>nos tempos </a:t>
            </a:r>
            <a:r>
              <a:rPr lang="pt-BR" sz="3200" dirty="0" err="1"/>
              <a:t>paleozóicos</a:t>
            </a:r>
            <a:r>
              <a:rPr lang="pt-BR" sz="3200" i="1" dirty="0"/>
              <a:t>.</a:t>
            </a:r>
            <a:endParaRPr lang="pt-BR" altLang="pt-BR" sz="3000" dirty="0"/>
          </a:p>
        </p:txBody>
      </p:sp>
    </p:spTree>
    <p:extLst>
      <p:ext uri="{BB962C8B-B14F-4D97-AF65-F5344CB8AC3E}">
        <p14:creationId xmlns:p14="http://schemas.microsoft.com/office/powerpoint/2010/main" val="234329126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Pangea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1556388"/>
            <a:ext cx="5904656" cy="481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70131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3200" dirty="0"/>
              <a:t>A teoria de deriva continental ganhou força com estudos de </a:t>
            </a:r>
            <a:r>
              <a:rPr lang="pt-BR" sz="3200" dirty="0">
                <a:highlight>
                  <a:srgbClr val="FFFF00"/>
                </a:highlight>
              </a:rPr>
              <a:t>correlação geológica transcontinental</a:t>
            </a:r>
            <a:r>
              <a:rPr lang="pt-BR" sz="3200" dirty="0"/>
              <a:t> (semelhanças </a:t>
            </a:r>
            <a:r>
              <a:rPr lang="pt-BR" sz="3200" dirty="0" err="1"/>
              <a:t>sedimentológicas</a:t>
            </a:r>
            <a:r>
              <a:rPr lang="pt-BR" sz="3200" dirty="0"/>
              <a:t>, paleontológicas e tectônicas entre África e América do Sul) realizados pelo geólogo da África do Sul, Alexander </a:t>
            </a:r>
            <a:r>
              <a:rPr lang="pt-BR" sz="3200" dirty="0" err="1"/>
              <a:t>du</a:t>
            </a:r>
            <a:r>
              <a:rPr lang="pt-BR" sz="3200" dirty="0"/>
              <a:t> </a:t>
            </a:r>
            <a:r>
              <a:rPr lang="pt-BR" sz="3200" dirty="0" err="1"/>
              <a:t>Toit</a:t>
            </a:r>
            <a:r>
              <a:rPr lang="pt-BR" sz="3200" dirty="0"/>
              <a:t>, em 1937. </a:t>
            </a:r>
            <a:endParaRPr lang="pt-BR" altLang="pt-BR" sz="3000" dirty="0"/>
          </a:p>
        </p:txBody>
      </p:sp>
    </p:spTree>
    <p:extLst>
      <p:ext uri="{BB962C8B-B14F-4D97-AF65-F5344CB8AC3E}">
        <p14:creationId xmlns:p14="http://schemas.microsoft.com/office/powerpoint/2010/main" val="182701815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3200" dirty="0"/>
              <a:t>Em 1965, </a:t>
            </a:r>
            <a:r>
              <a:rPr lang="pt-BR" sz="3200" dirty="0" err="1"/>
              <a:t>Bullard</a:t>
            </a:r>
            <a:r>
              <a:rPr lang="pt-BR" sz="3200" dirty="0"/>
              <a:t> e seus colaboradores utilizaram um procedimento iterativo, assistido por técnicas computacionais modernas, para testar o ajuste dos continentes que margeiam o oceano Atlântico. Os resultados comprovarem as conclusões preliminares do </a:t>
            </a:r>
            <a:r>
              <a:rPr lang="pt-BR" sz="3200" dirty="0" err="1"/>
              <a:t>Wegener</a:t>
            </a:r>
            <a:r>
              <a:rPr lang="pt-BR" sz="3200" dirty="0"/>
              <a:t> e Du </a:t>
            </a:r>
            <a:r>
              <a:rPr lang="pt-BR" sz="3200" dirty="0" err="1"/>
              <a:t>Toit</a:t>
            </a:r>
            <a:r>
              <a:rPr lang="pt-BR" sz="3200" dirty="0"/>
              <a:t>.</a:t>
            </a:r>
            <a:endParaRPr lang="pt-BR" altLang="pt-BR" sz="3000" dirty="0"/>
          </a:p>
        </p:txBody>
      </p:sp>
    </p:spTree>
    <p:extLst>
      <p:ext uri="{BB962C8B-B14F-4D97-AF65-F5344CB8AC3E}">
        <p14:creationId xmlns:p14="http://schemas.microsoft.com/office/powerpoint/2010/main" val="794964525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2800" dirty="0"/>
              <a:t>Na teoria de deriva continental não foi apresentada um mecanismo que impulsionaria os movimentos dos continentes que ao mesmo tempo seria capaz de superar a resistência da crosta oceânica, constituída de rochas basálticas. </a:t>
            </a:r>
          </a:p>
          <a:p>
            <a:r>
              <a:rPr lang="pt-BR" sz="2800" dirty="0"/>
              <a:t>No inicio da década de 1960 </a:t>
            </a:r>
            <a:r>
              <a:rPr lang="pt-BR" sz="2800" dirty="0" err="1"/>
              <a:t>Hess</a:t>
            </a:r>
            <a:r>
              <a:rPr lang="pt-BR" sz="2800" dirty="0"/>
              <a:t> e </a:t>
            </a:r>
            <a:r>
              <a:rPr lang="pt-BR" sz="2800" dirty="0" err="1"/>
              <a:t>Dietz</a:t>
            </a:r>
            <a:r>
              <a:rPr lang="pt-BR" sz="2800" dirty="0"/>
              <a:t> propuseram a teoria de </a:t>
            </a:r>
            <a:r>
              <a:rPr lang="pt-BR" sz="2800" i="1" dirty="0"/>
              <a:t>espalhamento do fundo oceânico </a:t>
            </a:r>
            <a:r>
              <a:rPr lang="pt-BR" sz="2800" dirty="0"/>
              <a:t>a partir de cadeias </a:t>
            </a:r>
            <a:r>
              <a:rPr lang="pt-BR" sz="2800" dirty="0" err="1"/>
              <a:t>meso</a:t>
            </a:r>
            <a:r>
              <a:rPr lang="pt-BR" sz="2800" dirty="0"/>
              <a:t> oceânicas como um mecanismo capaz de permitir movimentos laterais da crosta oceânica.</a:t>
            </a:r>
            <a:endParaRPr lang="pt-BR" altLang="pt-BR" sz="2800" dirty="0"/>
          </a:p>
        </p:txBody>
      </p:sp>
    </p:spTree>
    <p:extLst>
      <p:ext uri="{BB962C8B-B14F-4D97-AF65-F5344CB8AC3E}">
        <p14:creationId xmlns:p14="http://schemas.microsoft.com/office/powerpoint/2010/main" val="435772148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3000" dirty="0"/>
              <a:t>Foi proposto então que o processo fundamental responsável pelo espalhamento da crosta oceânica seria a convecção térmica no manto oceânico. </a:t>
            </a:r>
          </a:p>
          <a:p>
            <a:r>
              <a:rPr lang="pt-BR" sz="3000">
                <a:hlinkClick r:id="rId2"/>
              </a:rPr>
              <a:t>https://youtu.be/p0dWF_3PYh4?t=20s</a:t>
            </a:r>
            <a:endParaRPr lang="pt-BR" sz="3000"/>
          </a:p>
          <a:p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38066073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3000" dirty="0"/>
              <a:t>Foi proposto então que o processo fundamental responsável pelo espalhamento da crosta oceânica seria a convecção térmica no manto oceânico. </a:t>
            </a:r>
          </a:p>
          <a:p>
            <a:r>
              <a:rPr lang="pt-BR" sz="3000" dirty="0"/>
              <a:t>Em 1963 os geofísicos ingleses F.J. </a:t>
            </a:r>
            <a:r>
              <a:rPr lang="pt-BR" sz="3000" dirty="0" err="1"/>
              <a:t>Vine</a:t>
            </a:r>
            <a:r>
              <a:rPr lang="pt-BR" sz="3000" dirty="0"/>
              <a:t> e D.H. </a:t>
            </a:r>
            <a:r>
              <a:rPr lang="pt-BR" sz="3000" dirty="0" err="1"/>
              <a:t>Matthews</a:t>
            </a:r>
            <a:r>
              <a:rPr lang="pt-BR" sz="3000" dirty="0"/>
              <a:t> demonstrarem que a crosta oceânica nas proximidades das cadeias é constituída de segmentos paralelos com polaridades de magnetização normal e reversa e que havia simetria desses segmentos em relação á cadeia oceânica.</a:t>
            </a:r>
            <a:endParaRPr lang="pt-BR" altLang="pt-BR" sz="3000" dirty="0"/>
          </a:p>
        </p:txBody>
      </p:sp>
    </p:spTree>
    <p:extLst>
      <p:ext uri="{BB962C8B-B14F-4D97-AF65-F5344CB8AC3E}">
        <p14:creationId xmlns:p14="http://schemas.microsoft.com/office/powerpoint/2010/main" val="335263155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3200" dirty="0"/>
              <a:t>Eles propuseram que este padrão regular e simétrico de polaridades foi adquirido como </a:t>
            </a:r>
            <a:r>
              <a:rPr lang="pt-BR" sz="3200" dirty="0" err="1"/>
              <a:t>conseqüência</a:t>
            </a:r>
            <a:r>
              <a:rPr lang="pt-BR" sz="3200" dirty="0"/>
              <a:t> de magnetização de derrames basálticos durante os episódios de espalhamento da crosta oceânica</a:t>
            </a:r>
            <a:endParaRPr lang="pt-BR" altLang="pt-BR" sz="3000" dirty="0"/>
          </a:p>
        </p:txBody>
      </p:sp>
    </p:spTree>
    <p:extLst>
      <p:ext uri="{BB962C8B-B14F-4D97-AF65-F5344CB8AC3E}">
        <p14:creationId xmlns:p14="http://schemas.microsoft.com/office/powerpoint/2010/main" val="358803431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3200" dirty="0"/>
              <a:t>Idade do fundo do mar</a:t>
            </a:r>
            <a:endParaRPr lang="pt-BR" altLang="pt-BR" sz="3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460" y="1979846"/>
            <a:ext cx="6711280" cy="443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4613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3200" dirty="0"/>
              <a:t>Contudo, as </a:t>
            </a:r>
            <a:r>
              <a:rPr lang="pt-BR" sz="3200" dirty="0" err="1"/>
              <a:t>conseqüências</a:t>
            </a:r>
            <a:r>
              <a:rPr lang="pt-BR" sz="3200" dirty="0"/>
              <a:t> das teorias de deriva continental e de espalhamento do fundo oceânico não eram totalmente compatíveis com os resultados dos estudos sismológicos das décadas de 1950 e 1960. </a:t>
            </a:r>
          </a:p>
          <a:p>
            <a:r>
              <a:rPr lang="pt-BR" sz="3200" dirty="0"/>
              <a:t>Grande parte das atividades sísmicas e vulcânicas ocorre ao longo de faixas estreitas que são bordas de segmentos inativos da crosta terrestre.</a:t>
            </a:r>
            <a:endParaRPr lang="pt-BR" altLang="pt-BR" sz="3000" dirty="0"/>
          </a:p>
        </p:txBody>
      </p:sp>
    </p:spTree>
    <p:extLst>
      <p:ext uri="{BB962C8B-B14F-4D97-AF65-F5344CB8AC3E}">
        <p14:creationId xmlns:p14="http://schemas.microsoft.com/office/powerpoint/2010/main" val="88323612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Geofísica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2800" dirty="0"/>
              <a:t>É uma reunião de vários ramos da ciência com escopo e enfoque diferenciados na aplicação da Física ao estudo da Terra. </a:t>
            </a:r>
          </a:p>
          <a:p>
            <a:r>
              <a:rPr lang="pt-BR" sz="2800" dirty="0"/>
              <a:t>As investigações geofísicas se baseiam nos fundamentos e princípios das ciências básicas (tais como física, matemática e química), mas a compreensão das suas diversas facetas exige também conhecimentos das demais setores de geociências em geral, tais como a </a:t>
            </a:r>
            <a:r>
              <a:rPr lang="pt-BR" sz="2800" dirty="0" err="1"/>
              <a:t>geodésia</a:t>
            </a:r>
            <a:r>
              <a:rPr lang="pt-BR" sz="2800" dirty="0"/>
              <a:t>, geologia, ciências atmosféricas, oceanografia, ciências atmosféricas e física do espaço.</a:t>
            </a:r>
            <a:endParaRPr lang="pt-BR" altLang="pt-BR" sz="2800" dirty="0"/>
          </a:p>
        </p:txBody>
      </p:sp>
    </p:spTree>
    <p:extLst>
      <p:ext uri="{BB962C8B-B14F-4D97-AF65-F5344CB8AC3E}">
        <p14:creationId xmlns:p14="http://schemas.microsoft.com/office/powerpoint/2010/main" val="4226627543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3200" dirty="0"/>
              <a:t>Na tentativa de compatibilizar essas observações em escala global foi proposto que a camada que sofre movimentos horizontais na superfície terrestre não é a crosta, mas a parte sobrejacente da camada </a:t>
            </a:r>
            <a:r>
              <a:rPr lang="pt-BR" sz="3200" dirty="0" err="1"/>
              <a:t>astenosfera</a:t>
            </a:r>
            <a:r>
              <a:rPr lang="pt-BR" sz="3200" dirty="0"/>
              <a:t>, denominada a litosfera. </a:t>
            </a:r>
          </a:p>
          <a:p>
            <a:r>
              <a:rPr lang="pt-BR" sz="3200" dirty="0"/>
              <a:t>Nasceu-se desta forma a teoria moderna de </a:t>
            </a:r>
            <a:r>
              <a:rPr lang="pt-BR" sz="3200" i="1" dirty="0"/>
              <a:t>tectônica de placas. </a:t>
            </a:r>
            <a:endParaRPr lang="pt-BR" altLang="pt-BR" sz="3000" dirty="0"/>
          </a:p>
        </p:txBody>
      </p:sp>
    </p:spTree>
    <p:extLst>
      <p:ext uri="{BB962C8B-B14F-4D97-AF65-F5344CB8AC3E}">
        <p14:creationId xmlns:p14="http://schemas.microsoft.com/office/powerpoint/2010/main" val="1847003922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3200" dirty="0"/>
              <a:t>As principais placas identificadas nos estudos modernos são indicados na figura.</a:t>
            </a:r>
            <a:endParaRPr lang="pt-BR" altLang="pt-BR" sz="3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351301"/>
            <a:ext cx="6624736" cy="4506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818592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sz="3200" dirty="0"/>
              <a:t>Nota-se que grande parte das atividades sísmicas e vulcânicas ocorrem nas zonas de interação entre as placas tectônicas.</a:t>
            </a:r>
            <a:endParaRPr lang="pt-BR" altLang="pt-BR" sz="30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680" y="2858666"/>
            <a:ext cx="6084538" cy="399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310332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 global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/>
              <a:t>Métodos geofísicos</a:t>
            </a:r>
          </a:p>
          <a:p>
            <a:pPr lvl="1">
              <a:lnSpc>
                <a:spcPct val="110000"/>
              </a:lnSpc>
            </a:pPr>
            <a:r>
              <a:rPr lang="pt-BR" altLang="pt-BR"/>
              <a:t>Geomagnetismo</a:t>
            </a:r>
          </a:p>
          <a:p>
            <a:pPr lvl="1">
              <a:lnSpc>
                <a:spcPct val="110000"/>
              </a:lnSpc>
            </a:pPr>
            <a:r>
              <a:rPr lang="pt-BR" altLang="pt-BR"/>
              <a:t>Gravitação e Geodésia</a:t>
            </a:r>
          </a:p>
          <a:p>
            <a:pPr lvl="1">
              <a:lnSpc>
                <a:spcPct val="110000"/>
              </a:lnSpc>
            </a:pPr>
            <a:r>
              <a:rPr lang="pt-BR" altLang="pt-BR"/>
              <a:t>Geoeletricidade</a:t>
            </a:r>
          </a:p>
          <a:p>
            <a:pPr lvl="1">
              <a:lnSpc>
                <a:spcPct val="110000"/>
              </a:lnSpc>
            </a:pPr>
            <a:r>
              <a:rPr lang="pt-BR" altLang="pt-BR"/>
              <a:t>Sismologia</a:t>
            </a:r>
          </a:p>
          <a:p>
            <a:pPr lvl="1">
              <a:lnSpc>
                <a:spcPct val="110000"/>
              </a:lnSpc>
            </a:pPr>
            <a:r>
              <a:rPr lang="pt-BR" altLang="pt-BR"/>
              <a:t>Radioatividade terrestre; raios cósmicos</a:t>
            </a:r>
          </a:p>
          <a:p>
            <a:pPr lvl="1">
              <a:lnSpc>
                <a:spcPct val="110000"/>
              </a:lnSpc>
            </a:pPr>
            <a:r>
              <a:rPr lang="pt-BR" altLang="pt-BR"/>
              <a:t>Geotermologia	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 global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741" y="1772816"/>
            <a:ext cx="7239118" cy="374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5366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Geofísica aplicada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/>
              <a:t>Campo de ação </a:t>
            </a:r>
          </a:p>
          <a:p>
            <a:r>
              <a:rPr lang="pt-BR" altLang="pt-BR"/>
              <a:t>Classificação geral dos métodos geofísicos </a:t>
            </a:r>
          </a:p>
          <a:p>
            <a:r>
              <a:rPr lang="pt-BR" altLang="pt-BR"/>
              <a:t>Usos nas diferentes fases da exploração 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Geofísica aplicada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/>
              <a:t>Campo de ação</a:t>
            </a:r>
          </a:p>
          <a:p>
            <a:pPr lvl="1"/>
            <a:r>
              <a:rPr lang="pt-BR" altLang="pt-BR"/>
              <a:t> Parte superior da Crosta</a:t>
            </a:r>
          </a:p>
          <a:p>
            <a:pPr lvl="1"/>
            <a:r>
              <a:rPr lang="pt-BR" altLang="pt-BR"/>
              <a:t> Problemas de prospecção (econômicos)</a:t>
            </a:r>
          </a:p>
          <a:p>
            <a:pPr lvl="2">
              <a:lnSpc>
                <a:spcPct val="120000"/>
              </a:lnSpc>
            </a:pPr>
            <a:r>
              <a:rPr lang="pt-BR" altLang="pt-BR"/>
              <a:t>Indústria Mineral</a:t>
            </a:r>
          </a:p>
          <a:p>
            <a:pPr lvl="2">
              <a:lnSpc>
                <a:spcPct val="120000"/>
              </a:lnSpc>
            </a:pPr>
            <a:r>
              <a:rPr lang="pt-BR" altLang="pt-BR"/>
              <a:t>Indústria do Petróleo e Gás</a:t>
            </a:r>
          </a:p>
          <a:p>
            <a:pPr lvl="2">
              <a:lnSpc>
                <a:spcPct val="120000"/>
              </a:lnSpc>
            </a:pPr>
            <a:r>
              <a:rPr lang="pt-BR" altLang="pt-BR"/>
              <a:t>Hidrogeologia</a:t>
            </a:r>
          </a:p>
          <a:p>
            <a:pPr lvl="2">
              <a:lnSpc>
                <a:spcPct val="120000"/>
              </a:lnSpc>
            </a:pPr>
            <a:r>
              <a:rPr lang="pt-BR" altLang="pt-BR"/>
              <a:t>Meio Ambiente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Geofísica aplicada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/>
              <a:t>Classificação dos métodos geofísicos</a:t>
            </a:r>
          </a:p>
          <a:p>
            <a:pPr lvl="1">
              <a:lnSpc>
                <a:spcPct val="90000"/>
              </a:lnSpc>
            </a:pPr>
            <a:r>
              <a:rPr lang="pt-BR" altLang="pt-BR"/>
              <a:t>Magnético</a:t>
            </a:r>
          </a:p>
          <a:p>
            <a:pPr lvl="1">
              <a:lnSpc>
                <a:spcPct val="90000"/>
              </a:lnSpc>
            </a:pPr>
            <a:r>
              <a:rPr lang="pt-BR" altLang="pt-BR"/>
              <a:t>Gravimétrico</a:t>
            </a:r>
          </a:p>
          <a:p>
            <a:pPr lvl="1">
              <a:lnSpc>
                <a:spcPct val="90000"/>
              </a:lnSpc>
            </a:pPr>
            <a:r>
              <a:rPr lang="pt-BR" altLang="pt-BR"/>
              <a:t>Elétrico</a:t>
            </a:r>
          </a:p>
          <a:p>
            <a:pPr lvl="1">
              <a:lnSpc>
                <a:spcPct val="90000"/>
              </a:lnSpc>
            </a:pPr>
            <a:r>
              <a:rPr lang="pt-BR" altLang="pt-BR"/>
              <a:t>Eletromagnéticos</a:t>
            </a:r>
          </a:p>
          <a:p>
            <a:pPr lvl="1">
              <a:lnSpc>
                <a:spcPct val="90000"/>
              </a:lnSpc>
            </a:pPr>
            <a:r>
              <a:rPr lang="pt-BR" altLang="pt-BR"/>
              <a:t>Sísmica</a:t>
            </a:r>
          </a:p>
          <a:p>
            <a:pPr lvl="1">
              <a:lnSpc>
                <a:spcPct val="90000"/>
              </a:lnSpc>
            </a:pPr>
            <a:r>
              <a:rPr lang="pt-BR" altLang="pt-BR"/>
              <a:t>Radioatividade (Gamaespectrometria)</a:t>
            </a:r>
          </a:p>
          <a:p>
            <a:pPr lvl="1">
              <a:lnSpc>
                <a:spcPct val="90000"/>
              </a:lnSpc>
            </a:pPr>
            <a:r>
              <a:rPr lang="pt-BR" altLang="pt-BR"/>
              <a:t>Medições em poços</a:t>
            </a:r>
          </a:p>
          <a:p>
            <a:pPr lvl="1">
              <a:lnSpc>
                <a:spcPct val="90000"/>
              </a:lnSpc>
            </a:pPr>
            <a:r>
              <a:rPr lang="pt-BR" altLang="pt-BR"/>
              <a:t>Outros (termal, químicos etc)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4000"/>
              <a:t>Métodos geofísicos: comparação</a:t>
            </a:r>
          </a:p>
        </p:txBody>
      </p:sp>
      <p:grpSp>
        <p:nvGrpSpPr>
          <p:cNvPr id="11267" name="Group 53"/>
          <p:cNvGrpSpPr>
            <a:grpSpLocks/>
          </p:cNvGrpSpPr>
          <p:nvPr/>
        </p:nvGrpSpPr>
        <p:grpSpPr bwMode="auto">
          <a:xfrm>
            <a:off x="457200" y="1600200"/>
            <a:ext cx="8077200" cy="4800600"/>
            <a:chOff x="-3" y="-3"/>
            <a:chExt cx="3630" cy="3078"/>
          </a:xfrm>
        </p:grpSpPr>
        <p:grpSp>
          <p:nvGrpSpPr>
            <p:cNvPr id="11268" name="Group 51"/>
            <p:cNvGrpSpPr>
              <a:grpSpLocks/>
            </p:cNvGrpSpPr>
            <p:nvPr/>
          </p:nvGrpSpPr>
          <p:grpSpPr bwMode="auto">
            <a:xfrm>
              <a:off x="0" y="0"/>
              <a:ext cx="3624" cy="3072"/>
              <a:chOff x="0" y="0"/>
              <a:chExt cx="3624" cy="3072"/>
            </a:xfrm>
          </p:grpSpPr>
          <p:grpSp>
            <p:nvGrpSpPr>
              <p:cNvPr id="11270" name="Group 20"/>
              <p:cNvGrpSpPr>
                <a:grpSpLocks/>
              </p:cNvGrpSpPr>
              <p:nvPr/>
            </p:nvGrpSpPr>
            <p:grpSpPr bwMode="auto">
              <a:xfrm>
                <a:off x="0" y="0"/>
                <a:ext cx="1812" cy="384"/>
                <a:chOff x="0" y="0"/>
                <a:chExt cx="1812" cy="384"/>
              </a:xfrm>
            </p:grpSpPr>
            <p:sp>
              <p:nvSpPr>
                <p:cNvPr id="11316" name="Rectangle 3"/>
                <p:cNvSpPr>
                  <a:spLocks noChangeArrowheads="1"/>
                </p:cNvSpPr>
                <p:nvPr/>
              </p:nvSpPr>
              <p:spPr bwMode="auto">
                <a:xfrm>
                  <a:off x="28" y="0"/>
                  <a:ext cx="175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pt-BR" altLang="pt-BR" sz="28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Geofísica global</a:t>
                  </a:r>
                  <a:endParaRPr lang="pt-BR" altLang="pt-BR" sz="28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317" name="Rectangle 1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81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</p:grpSp>
          <p:grpSp>
            <p:nvGrpSpPr>
              <p:cNvPr id="11271" name="Group 22"/>
              <p:cNvGrpSpPr>
                <a:grpSpLocks/>
              </p:cNvGrpSpPr>
              <p:nvPr/>
            </p:nvGrpSpPr>
            <p:grpSpPr bwMode="auto">
              <a:xfrm>
                <a:off x="1812" y="0"/>
                <a:ext cx="1812" cy="384"/>
                <a:chOff x="1812" y="0"/>
                <a:chExt cx="1812" cy="384"/>
              </a:xfrm>
            </p:grpSpPr>
            <p:sp>
              <p:nvSpPr>
                <p:cNvPr id="11314" name="Rectangle 4"/>
                <p:cNvSpPr>
                  <a:spLocks noChangeArrowheads="1"/>
                </p:cNvSpPr>
                <p:nvPr/>
              </p:nvSpPr>
              <p:spPr bwMode="auto">
                <a:xfrm>
                  <a:off x="1840" y="0"/>
                  <a:ext cx="175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algn="ctr" eaLnBrk="1" hangingPunct="1"/>
                  <a:r>
                    <a:rPr lang="pt-BR" altLang="pt-BR" sz="280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Geofísica aplicada</a:t>
                  </a:r>
                  <a:endParaRPr lang="pt-BR" altLang="pt-BR" sz="2800">
                    <a:solidFill>
                      <a:schemeClr val="bg1"/>
                    </a:solidFill>
                    <a:cs typeface="Times New Roman" panose="02020603050405020304" pitchFamily="18" charset="0"/>
                  </a:endParaRPr>
                </a:p>
                <a:p>
                  <a:pPr algn="ctr"/>
                  <a:endParaRPr lang="pt-BR" altLang="pt-BR" sz="28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1315" name="Rectangle 21"/>
                <p:cNvSpPr>
                  <a:spLocks noChangeArrowheads="1"/>
                </p:cNvSpPr>
                <p:nvPr/>
              </p:nvSpPr>
              <p:spPr bwMode="auto">
                <a:xfrm>
                  <a:off x="1812" y="0"/>
                  <a:ext cx="181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</p:grpSp>
          <p:grpSp>
            <p:nvGrpSpPr>
              <p:cNvPr id="11272" name="Group 24"/>
              <p:cNvGrpSpPr>
                <a:grpSpLocks/>
              </p:cNvGrpSpPr>
              <p:nvPr/>
            </p:nvGrpSpPr>
            <p:grpSpPr bwMode="auto">
              <a:xfrm>
                <a:off x="0" y="384"/>
                <a:ext cx="1812" cy="384"/>
                <a:chOff x="0" y="384"/>
                <a:chExt cx="1812" cy="384"/>
              </a:xfrm>
            </p:grpSpPr>
            <p:sp>
              <p:nvSpPr>
                <p:cNvPr id="11312" name="Rectangle 5"/>
                <p:cNvSpPr>
                  <a:spLocks noChangeArrowheads="1"/>
                </p:cNvSpPr>
                <p:nvPr/>
              </p:nvSpPr>
              <p:spPr bwMode="auto">
                <a:xfrm>
                  <a:off x="28" y="384"/>
                  <a:ext cx="175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pt-BR" altLang="pt-BR" sz="160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Geomagnetismo                              </a:t>
                  </a:r>
                  <a:endParaRPr lang="pt-BR" altLang="pt-BR" sz="1600">
                    <a:solidFill>
                      <a:schemeClr val="accent2"/>
                    </a:solidFill>
                    <a:cs typeface="Times New Roman" panose="02020603050405020304" pitchFamily="18" charset="0"/>
                  </a:endParaRPr>
                </a:p>
                <a:p>
                  <a:endParaRPr lang="pt-BR" altLang="pt-BR" sz="16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1313" name="Rectangle 23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181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</p:grpSp>
          <p:grpSp>
            <p:nvGrpSpPr>
              <p:cNvPr id="11273" name="Group 26"/>
              <p:cNvGrpSpPr>
                <a:grpSpLocks/>
              </p:cNvGrpSpPr>
              <p:nvPr/>
            </p:nvGrpSpPr>
            <p:grpSpPr bwMode="auto">
              <a:xfrm>
                <a:off x="1812" y="384"/>
                <a:ext cx="1812" cy="384"/>
                <a:chOff x="1812" y="384"/>
                <a:chExt cx="1812" cy="384"/>
              </a:xfrm>
            </p:grpSpPr>
            <p:sp>
              <p:nvSpPr>
                <p:cNvPr id="11310" name="Rectangle 6"/>
                <p:cNvSpPr>
                  <a:spLocks noChangeArrowheads="1"/>
                </p:cNvSpPr>
                <p:nvPr/>
              </p:nvSpPr>
              <p:spPr bwMode="auto">
                <a:xfrm>
                  <a:off x="1840" y="384"/>
                  <a:ext cx="175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pt-BR" altLang="pt-BR" sz="160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Magnético</a:t>
                  </a:r>
                  <a:endParaRPr lang="pt-BR" altLang="pt-BR" sz="1600">
                    <a:solidFill>
                      <a:schemeClr val="accent2"/>
                    </a:solidFill>
                    <a:cs typeface="Times New Roman" panose="02020603050405020304" pitchFamily="18" charset="0"/>
                  </a:endParaRPr>
                </a:p>
                <a:p>
                  <a:endParaRPr lang="pt-BR" altLang="pt-BR" sz="16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1311" name="Rectangle 25"/>
                <p:cNvSpPr>
                  <a:spLocks noChangeArrowheads="1"/>
                </p:cNvSpPr>
                <p:nvPr/>
              </p:nvSpPr>
              <p:spPr bwMode="auto">
                <a:xfrm>
                  <a:off x="1812" y="384"/>
                  <a:ext cx="181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</p:grpSp>
          <p:grpSp>
            <p:nvGrpSpPr>
              <p:cNvPr id="11274" name="Group 28"/>
              <p:cNvGrpSpPr>
                <a:grpSpLocks/>
              </p:cNvGrpSpPr>
              <p:nvPr/>
            </p:nvGrpSpPr>
            <p:grpSpPr bwMode="auto">
              <a:xfrm>
                <a:off x="0" y="768"/>
                <a:ext cx="1812" cy="384"/>
                <a:chOff x="0" y="768"/>
                <a:chExt cx="1812" cy="384"/>
              </a:xfrm>
            </p:grpSpPr>
            <p:sp>
              <p:nvSpPr>
                <p:cNvPr id="11308" name="Rectangle 7"/>
                <p:cNvSpPr>
                  <a:spLocks noChangeArrowheads="1"/>
                </p:cNvSpPr>
                <p:nvPr/>
              </p:nvSpPr>
              <p:spPr bwMode="auto">
                <a:xfrm>
                  <a:off x="28" y="768"/>
                  <a:ext cx="175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pt-BR" altLang="pt-BR" sz="160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Gravitação e geodésia                      </a:t>
                  </a:r>
                  <a:endParaRPr lang="pt-BR" altLang="pt-BR" sz="1600">
                    <a:solidFill>
                      <a:schemeClr val="accent2"/>
                    </a:solidFill>
                    <a:cs typeface="Times New Roman" panose="02020603050405020304" pitchFamily="18" charset="0"/>
                  </a:endParaRPr>
                </a:p>
                <a:p>
                  <a:endParaRPr lang="pt-BR" altLang="pt-BR" sz="16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1309" name="Rectangle 27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181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</p:grpSp>
          <p:grpSp>
            <p:nvGrpSpPr>
              <p:cNvPr id="11275" name="Group 30"/>
              <p:cNvGrpSpPr>
                <a:grpSpLocks/>
              </p:cNvGrpSpPr>
              <p:nvPr/>
            </p:nvGrpSpPr>
            <p:grpSpPr bwMode="auto">
              <a:xfrm>
                <a:off x="1812" y="768"/>
                <a:ext cx="1812" cy="384"/>
                <a:chOff x="1812" y="768"/>
                <a:chExt cx="1812" cy="384"/>
              </a:xfrm>
            </p:grpSpPr>
            <p:sp>
              <p:nvSpPr>
                <p:cNvPr id="11306" name="Rectangle 8"/>
                <p:cNvSpPr>
                  <a:spLocks noChangeArrowheads="1"/>
                </p:cNvSpPr>
                <p:nvPr/>
              </p:nvSpPr>
              <p:spPr bwMode="auto">
                <a:xfrm>
                  <a:off x="1840" y="768"/>
                  <a:ext cx="175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pt-BR" altLang="pt-BR" sz="160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Gravimétrico</a:t>
                  </a:r>
                  <a:endParaRPr lang="pt-BR" altLang="pt-BR" sz="1600">
                    <a:solidFill>
                      <a:schemeClr val="accent2"/>
                    </a:solidFill>
                    <a:cs typeface="Times New Roman" panose="02020603050405020304" pitchFamily="18" charset="0"/>
                  </a:endParaRPr>
                </a:p>
                <a:p>
                  <a:endParaRPr lang="pt-BR" altLang="pt-BR" sz="16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1307" name="Rectangle 29"/>
                <p:cNvSpPr>
                  <a:spLocks noChangeArrowheads="1"/>
                </p:cNvSpPr>
                <p:nvPr/>
              </p:nvSpPr>
              <p:spPr bwMode="auto">
                <a:xfrm>
                  <a:off x="1812" y="768"/>
                  <a:ext cx="181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</p:grpSp>
          <p:grpSp>
            <p:nvGrpSpPr>
              <p:cNvPr id="11276" name="Group 32"/>
              <p:cNvGrpSpPr>
                <a:grpSpLocks/>
              </p:cNvGrpSpPr>
              <p:nvPr/>
            </p:nvGrpSpPr>
            <p:grpSpPr bwMode="auto">
              <a:xfrm>
                <a:off x="0" y="1152"/>
                <a:ext cx="1812" cy="384"/>
                <a:chOff x="0" y="1152"/>
                <a:chExt cx="1812" cy="384"/>
              </a:xfrm>
            </p:grpSpPr>
            <p:sp>
              <p:nvSpPr>
                <p:cNvPr id="11304" name="Rectangle 9"/>
                <p:cNvSpPr>
                  <a:spLocks noChangeArrowheads="1"/>
                </p:cNvSpPr>
                <p:nvPr/>
              </p:nvSpPr>
              <p:spPr bwMode="auto">
                <a:xfrm>
                  <a:off x="28" y="1152"/>
                  <a:ext cx="175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pt-BR" altLang="pt-BR" sz="160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Geoeletricidade                            </a:t>
                  </a:r>
                  <a:endParaRPr lang="pt-BR" altLang="pt-BR" sz="1600">
                    <a:solidFill>
                      <a:schemeClr val="accent2"/>
                    </a:solidFill>
                    <a:cs typeface="Times New Roman" panose="02020603050405020304" pitchFamily="18" charset="0"/>
                  </a:endParaRPr>
                </a:p>
                <a:p>
                  <a:endParaRPr lang="pt-BR" altLang="pt-BR" sz="16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1305" name="Rectangle 31"/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181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</p:grpSp>
          <p:grpSp>
            <p:nvGrpSpPr>
              <p:cNvPr id="11277" name="Group 34"/>
              <p:cNvGrpSpPr>
                <a:grpSpLocks/>
              </p:cNvGrpSpPr>
              <p:nvPr/>
            </p:nvGrpSpPr>
            <p:grpSpPr bwMode="auto">
              <a:xfrm>
                <a:off x="1812" y="1152"/>
                <a:ext cx="1812" cy="384"/>
                <a:chOff x="1812" y="1152"/>
                <a:chExt cx="1812" cy="384"/>
              </a:xfrm>
            </p:grpSpPr>
            <p:sp>
              <p:nvSpPr>
                <p:cNvPr id="11302" name="Rectangle 10"/>
                <p:cNvSpPr>
                  <a:spLocks noChangeArrowheads="1"/>
                </p:cNvSpPr>
                <p:nvPr/>
              </p:nvSpPr>
              <p:spPr bwMode="auto">
                <a:xfrm>
                  <a:off x="1840" y="1152"/>
                  <a:ext cx="175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pt-BR" altLang="pt-BR" sz="160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Elétrico e eletromagnético</a:t>
                  </a:r>
                  <a:endParaRPr lang="pt-BR" altLang="pt-BR" sz="1600">
                    <a:solidFill>
                      <a:schemeClr val="accent2"/>
                    </a:solidFill>
                    <a:cs typeface="Times New Roman" panose="02020603050405020304" pitchFamily="18" charset="0"/>
                  </a:endParaRPr>
                </a:p>
                <a:p>
                  <a:endParaRPr lang="pt-BR" altLang="pt-BR" sz="16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1303" name="Rectangle 33"/>
                <p:cNvSpPr>
                  <a:spLocks noChangeArrowheads="1"/>
                </p:cNvSpPr>
                <p:nvPr/>
              </p:nvSpPr>
              <p:spPr bwMode="auto">
                <a:xfrm>
                  <a:off x="1812" y="1152"/>
                  <a:ext cx="181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</p:grpSp>
          <p:grpSp>
            <p:nvGrpSpPr>
              <p:cNvPr id="11278" name="Group 36"/>
              <p:cNvGrpSpPr>
                <a:grpSpLocks/>
              </p:cNvGrpSpPr>
              <p:nvPr/>
            </p:nvGrpSpPr>
            <p:grpSpPr bwMode="auto">
              <a:xfrm>
                <a:off x="0" y="1536"/>
                <a:ext cx="1812" cy="384"/>
                <a:chOff x="0" y="1536"/>
                <a:chExt cx="1812" cy="384"/>
              </a:xfrm>
            </p:grpSpPr>
            <p:sp>
              <p:nvSpPr>
                <p:cNvPr id="11300" name="Rectangle 11"/>
                <p:cNvSpPr>
                  <a:spLocks noChangeArrowheads="1"/>
                </p:cNvSpPr>
                <p:nvPr/>
              </p:nvSpPr>
              <p:spPr bwMode="auto">
                <a:xfrm>
                  <a:off x="28" y="1536"/>
                  <a:ext cx="175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pt-BR" altLang="pt-BR" sz="160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Sismologia                                 </a:t>
                  </a:r>
                  <a:endParaRPr lang="pt-BR" altLang="pt-BR" sz="1600">
                    <a:solidFill>
                      <a:schemeClr val="accent2"/>
                    </a:solidFill>
                    <a:cs typeface="Times New Roman" panose="02020603050405020304" pitchFamily="18" charset="0"/>
                  </a:endParaRPr>
                </a:p>
                <a:p>
                  <a:endParaRPr lang="pt-BR" altLang="pt-BR" sz="16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1301" name="Rectangle 35"/>
                <p:cNvSpPr>
                  <a:spLocks noChangeArrowheads="1"/>
                </p:cNvSpPr>
                <p:nvPr/>
              </p:nvSpPr>
              <p:spPr bwMode="auto">
                <a:xfrm>
                  <a:off x="0" y="1536"/>
                  <a:ext cx="181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</p:grpSp>
          <p:grpSp>
            <p:nvGrpSpPr>
              <p:cNvPr id="11279" name="Group 38"/>
              <p:cNvGrpSpPr>
                <a:grpSpLocks/>
              </p:cNvGrpSpPr>
              <p:nvPr/>
            </p:nvGrpSpPr>
            <p:grpSpPr bwMode="auto">
              <a:xfrm>
                <a:off x="1812" y="1536"/>
                <a:ext cx="1812" cy="384"/>
                <a:chOff x="1812" y="1536"/>
                <a:chExt cx="1812" cy="384"/>
              </a:xfrm>
            </p:grpSpPr>
            <p:sp>
              <p:nvSpPr>
                <p:cNvPr id="11298" name="Rectangle 12"/>
                <p:cNvSpPr>
                  <a:spLocks noChangeArrowheads="1"/>
                </p:cNvSpPr>
                <p:nvPr/>
              </p:nvSpPr>
              <p:spPr bwMode="auto">
                <a:xfrm>
                  <a:off x="1840" y="1536"/>
                  <a:ext cx="175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pt-BR" altLang="pt-BR" sz="160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Sísmica (refração e reflexão)</a:t>
                  </a:r>
                  <a:endParaRPr lang="pt-BR" altLang="pt-BR" sz="1600">
                    <a:solidFill>
                      <a:schemeClr val="accent2"/>
                    </a:solidFill>
                    <a:cs typeface="Times New Roman" panose="02020603050405020304" pitchFamily="18" charset="0"/>
                  </a:endParaRPr>
                </a:p>
                <a:p>
                  <a:endParaRPr lang="pt-BR" altLang="pt-BR" sz="16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1299" name="Rectangle 37"/>
                <p:cNvSpPr>
                  <a:spLocks noChangeArrowheads="1"/>
                </p:cNvSpPr>
                <p:nvPr/>
              </p:nvSpPr>
              <p:spPr bwMode="auto">
                <a:xfrm>
                  <a:off x="1812" y="1536"/>
                  <a:ext cx="181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</p:grpSp>
          <p:grpSp>
            <p:nvGrpSpPr>
              <p:cNvPr id="11280" name="Group 40"/>
              <p:cNvGrpSpPr>
                <a:grpSpLocks/>
              </p:cNvGrpSpPr>
              <p:nvPr/>
            </p:nvGrpSpPr>
            <p:grpSpPr bwMode="auto">
              <a:xfrm>
                <a:off x="0" y="1920"/>
                <a:ext cx="1812" cy="384"/>
                <a:chOff x="0" y="1920"/>
                <a:chExt cx="1812" cy="384"/>
              </a:xfrm>
            </p:grpSpPr>
            <p:sp>
              <p:nvSpPr>
                <p:cNvPr id="11296" name="Rectangle 13"/>
                <p:cNvSpPr>
                  <a:spLocks noChangeArrowheads="1"/>
                </p:cNvSpPr>
                <p:nvPr/>
              </p:nvSpPr>
              <p:spPr bwMode="auto">
                <a:xfrm>
                  <a:off x="28" y="1920"/>
                  <a:ext cx="175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pt-BR" altLang="pt-BR" sz="160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Radioatividade terrestre; raios cósmicos   </a:t>
                  </a:r>
                  <a:endParaRPr lang="pt-BR" altLang="pt-BR" sz="1600">
                    <a:solidFill>
                      <a:schemeClr val="accent2"/>
                    </a:solidFill>
                    <a:cs typeface="Times New Roman" panose="02020603050405020304" pitchFamily="18" charset="0"/>
                  </a:endParaRPr>
                </a:p>
                <a:p>
                  <a:endParaRPr lang="pt-BR" altLang="pt-BR" sz="16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1297" name="Rectangle 39"/>
                <p:cNvSpPr>
                  <a:spLocks noChangeArrowheads="1"/>
                </p:cNvSpPr>
                <p:nvPr/>
              </p:nvSpPr>
              <p:spPr bwMode="auto">
                <a:xfrm>
                  <a:off x="0" y="1920"/>
                  <a:ext cx="181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</p:grpSp>
          <p:grpSp>
            <p:nvGrpSpPr>
              <p:cNvPr id="11281" name="Group 42"/>
              <p:cNvGrpSpPr>
                <a:grpSpLocks/>
              </p:cNvGrpSpPr>
              <p:nvPr/>
            </p:nvGrpSpPr>
            <p:grpSpPr bwMode="auto">
              <a:xfrm>
                <a:off x="1812" y="1920"/>
                <a:ext cx="1812" cy="384"/>
                <a:chOff x="1812" y="1920"/>
                <a:chExt cx="1812" cy="384"/>
              </a:xfrm>
            </p:grpSpPr>
            <p:sp>
              <p:nvSpPr>
                <p:cNvPr id="11294" name="Rectangle 14"/>
                <p:cNvSpPr>
                  <a:spLocks noChangeArrowheads="1"/>
                </p:cNvSpPr>
                <p:nvPr/>
              </p:nvSpPr>
              <p:spPr bwMode="auto">
                <a:xfrm>
                  <a:off x="1840" y="1920"/>
                  <a:ext cx="175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pt-BR" altLang="pt-BR" sz="160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Radioatividade (gamaespectrometria)</a:t>
                  </a:r>
                  <a:endParaRPr lang="pt-BR" altLang="pt-BR" sz="1600">
                    <a:solidFill>
                      <a:schemeClr val="accent2"/>
                    </a:solidFill>
                    <a:cs typeface="Times New Roman" panose="02020603050405020304" pitchFamily="18" charset="0"/>
                  </a:endParaRPr>
                </a:p>
                <a:p>
                  <a:endParaRPr lang="pt-BR" altLang="pt-BR" sz="16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1295" name="Rectangle 41"/>
                <p:cNvSpPr>
                  <a:spLocks noChangeArrowheads="1"/>
                </p:cNvSpPr>
                <p:nvPr/>
              </p:nvSpPr>
              <p:spPr bwMode="auto">
                <a:xfrm>
                  <a:off x="1812" y="1920"/>
                  <a:ext cx="181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</p:grpSp>
          <p:grpSp>
            <p:nvGrpSpPr>
              <p:cNvPr id="11282" name="Group 44"/>
              <p:cNvGrpSpPr>
                <a:grpSpLocks/>
              </p:cNvGrpSpPr>
              <p:nvPr/>
            </p:nvGrpSpPr>
            <p:grpSpPr bwMode="auto">
              <a:xfrm>
                <a:off x="0" y="2304"/>
                <a:ext cx="1812" cy="384"/>
                <a:chOff x="0" y="2304"/>
                <a:chExt cx="1812" cy="384"/>
              </a:xfrm>
            </p:grpSpPr>
            <p:sp>
              <p:nvSpPr>
                <p:cNvPr id="11292" name="Rectangle 15"/>
                <p:cNvSpPr>
                  <a:spLocks noChangeArrowheads="1"/>
                </p:cNvSpPr>
                <p:nvPr/>
              </p:nvSpPr>
              <p:spPr bwMode="auto">
                <a:xfrm>
                  <a:off x="28" y="2304"/>
                  <a:ext cx="175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pt-BR" altLang="pt-BR" sz="160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Geotermologia                              </a:t>
                  </a:r>
                  <a:endParaRPr lang="pt-BR" altLang="pt-BR" sz="1600">
                    <a:solidFill>
                      <a:schemeClr val="accent2"/>
                    </a:solidFill>
                    <a:cs typeface="Times New Roman" panose="02020603050405020304" pitchFamily="18" charset="0"/>
                  </a:endParaRPr>
                </a:p>
                <a:p>
                  <a:endParaRPr lang="pt-BR" altLang="pt-BR" sz="16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1293" name="Rectangle 43"/>
                <p:cNvSpPr>
                  <a:spLocks noChangeArrowheads="1"/>
                </p:cNvSpPr>
                <p:nvPr/>
              </p:nvSpPr>
              <p:spPr bwMode="auto">
                <a:xfrm>
                  <a:off x="0" y="2304"/>
                  <a:ext cx="181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</p:grpSp>
          <p:grpSp>
            <p:nvGrpSpPr>
              <p:cNvPr id="11283" name="Group 46"/>
              <p:cNvGrpSpPr>
                <a:grpSpLocks/>
              </p:cNvGrpSpPr>
              <p:nvPr/>
            </p:nvGrpSpPr>
            <p:grpSpPr bwMode="auto">
              <a:xfrm>
                <a:off x="1812" y="2304"/>
                <a:ext cx="1812" cy="384"/>
                <a:chOff x="1812" y="2304"/>
                <a:chExt cx="1812" cy="384"/>
              </a:xfrm>
            </p:grpSpPr>
            <p:sp>
              <p:nvSpPr>
                <p:cNvPr id="11290" name="Rectangle 16"/>
                <p:cNvSpPr>
                  <a:spLocks noChangeArrowheads="1"/>
                </p:cNvSpPr>
                <p:nvPr/>
              </p:nvSpPr>
              <p:spPr bwMode="auto">
                <a:xfrm>
                  <a:off x="1840" y="2304"/>
                  <a:ext cx="175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pt-BR" altLang="pt-BR" sz="160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Outros (termal, químicos etc)</a:t>
                  </a:r>
                  <a:endParaRPr lang="pt-BR" altLang="pt-BR" sz="1600">
                    <a:solidFill>
                      <a:schemeClr val="accent2"/>
                    </a:solidFill>
                    <a:cs typeface="Times New Roman" panose="02020603050405020304" pitchFamily="18" charset="0"/>
                  </a:endParaRPr>
                </a:p>
                <a:p>
                  <a:endParaRPr lang="pt-BR" altLang="pt-BR" sz="16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1291" name="Rectangle 45"/>
                <p:cNvSpPr>
                  <a:spLocks noChangeArrowheads="1"/>
                </p:cNvSpPr>
                <p:nvPr/>
              </p:nvSpPr>
              <p:spPr bwMode="auto">
                <a:xfrm>
                  <a:off x="1812" y="2304"/>
                  <a:ext cx="181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</p:grpSp>
          <p:grpSp>
            <p:nvGrpSpPr>
              <p:cNvPr id="11284" name="Group 48"/>
              <p:cNvGrpSpPr>
                <a:grpSpLocks/>
              </p:cNvGrpSpPr>
              <p:nvPr/>
            </p:nvGrpSpPr>
            <p:grpSpPr bwMode="auto">
              <a:xfrm>
                <a:off x="0" y="2688"/>
                <a:ext cx="1812" cy="384"/>
                <a:chOff x="0" y="2688"/>
                <a:chExt cx="1812" cy="384"/>
              </a:xfrm>
            </p:grpSpPr>
            <p:sp>
              <p:nvSpPr>
                <p:cNvPr id="11288" name="Rectangle 17"/>
                <p:cNvSpPr>
                  <a:spLocks noChangeArrowheads="1"/>
                </p:cNvSpPr>
                <p:nvPr/>
              </p:nvSpPr>
              <p:spPr bwMode="auto">
                <a:xfrm>
                  <a:off x="28" y="2688"/>
                  <a:ext cx="175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pt-BR" altLang="pt-BR" sz="160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                                          </a:t>
                  </a:r>
                  <a:endParaRPr lang="pt-BR" altLang="pt-BR" sz="1600">
                    <a:solidFill>
                      <a:schemeClr val="accent2"/>
                    </a:solidFill>
                    <a:cs typeface="Times New Roman" panose="02020603050405020304" pitchFamily="18" charset="0"/>
                  </a:endParaRPr>
                </a:p>
                <a:p>
                  <a:endParaRPr lang="pt-BR" altLang="pt-BR" sz="16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1289" name="Rectangle 47"/>
                <p:cNvSpPr>
                  <a:spLocks noChangeArrowheads="1"/>
                </p:cNvSpPr>
                <p:nvPr/>
              </p:nvSpPr>
              <p:spPr bwMode="auto">
                <a:xfrm>
                  <a:off x="0" y="2688"/>
                  <a:ext cx="181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</p:grpSp>
          <p:grpSp>
            <p:nvGrpSpPr>
              <p:cNvPr id="11285" name="Group 50"/>
              <p:cNvGrpSpPr>
                <a:grpSpLocks/>
              </p:cNvGrpSpPr>
              <p:nvPr/>
            </p:nvGrpSpPr>
            <p:grpSpPr bwMode="auto">
              <a:xfrm>
                <a:off x="1812" y="2688"/>
                <a:ext cx="1812" cy="384"/>
                <a:chOff x="1812" y="2688"/>
                <a:chExt cx="1812" cy="384"/>
              </a:xfrm>
            </p:grpSpPr>
            <p:sp>
              <p:nvSpPr>
                <p:cNvPr id="11286" name="Rectangle 18"/>
                <p:cNvSpPr>
                  <a:spLocks noChangeArrowheads="1"/>
                </p:cNvSpPr>
                <p:nvPr/>
              </p:nvSpPr>
              <p:spPr bwMode="auto">
                <a:xfrm>
                  <a:off x="1840" y="2688"/>
                  <a:ext cx="1756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r>
                    <a:rPr lang="pt-BR" altLang="pt-BR" sz="1600">
                      <a:solidFill>
                        <a:schemeClr val="accent2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Medições em poços</a:t>
                  </a:r>
                  <a:endParaRPr lang="pt-BR" altLang="pt-BR" sz="1600">
                    <a:solidFill>
                      <a:schemeClr val="accent2"/>
                    </a:solidFill>
                    <a:cs typeface="Times New Roman" panose="02020603050405020304" pitchFamily="18" charset="0"/>
                  </a:endParaRPr>
                </a:p>
                <a:p>
                  <a:endParaRPr lang="pt-BR" altLang="pt-BR" sz="160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11287" name="Rectangle 49"/>
                <p:cNvSpPr>
                  <a:spLocks noChangeArrowheads="1"/>
                </p:cNvSpPr>
                <p:nvPr/>
              </p:nvSpPr>
              <p:spPr bwMode="auto">
                <a:xfrm>
                  <a:off x="1812" y="2688"/>
                  <a:ext cx="181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 type="none" w="sm" len="sm"/>
                  <a:tailEnd type="none" w="sm" len="sm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Times New Roman" panose="02020603050405020304" pitchFamily="18" charset="0"/>
                    </a:defRPr>
                  </a:lvl9pPr>
                </a:lstStyle>
                <a:p>
                  <a:pPr eaLnBrk="1" hangingPunct="1"/>
                  <a:endParaRPr lang="pt-BR" altLang="pt-BR"/>
                </a:p>
              </p:txBody>
            </p:sp>
          </p:grpSp>
        </p:grpSp>
        <p:sp>
          <p:nvSpPr>
            <p:cNvPr id="11269" name="Rectangle 52"/>
            <p:cNvSpPr>
              <a:spLocks noChangeArrowheads="1"/>
            </p:cNvSpPr>
            <p:nvPr/>
          </p:nvSpPr>
          <p:spPr bwMode="auto">
            <a:xfrm>
              <a:off x="-3" y="-3"/>
              <a:ext cx="3630" cy="3078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</p:grp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Métodos de Investigação</a:t>
            </a:r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10000"/>
              </a:lnSpc>
              <a:spcBef>
                <a:spcPct val="100000"/>
              </a:spcBef>
            </a:pPr>
            <a:r>
              <a:rPr lang="pt-BR" altLang="pt-BR" b="1">
                <a:solidFill>
                  <a:schemeClr val="accent2"/>
                </a:solidFill>
              </a:rPr>
              <a:t>Invasivos:</a:t>
            </a:r>
            <a:r>
              <a:rPr lang="pt-BR" altLang="pt-BR"/>
              <a:t> Que se valem de alguma fonte de energia para excitar o meio a ser investigado.</a:t>
            </a:r>
          </a:p>
          <a:p>
            <a:pPr>
              <a:lnSpc>
                <a:spcPct val="110000"/>
              </a:lnSpc>
              <a:spcBef>
                <a:spcPct val="100000"/>
              </a:spcBef>
            </a:pPr>
            <a:r>
              <a:rPr lang="pt-BR" altLang="pt-BR" b="1">
                <a:solidFill>
                  <a:schemeClr val="accent2"/>
                </a:solidFill>
              </a:rPr>
              <a:t>Não invasivos:</a:t>
            </a:r>
            <a:r>
              <a:rPr lang="pt-BR" altLang="pt-BR"/>
              <a:t> Que medem passivamente alguma forma de energia emanada pelo meio.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Geofísica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58" y="1700808"/>
            <a:ext cx="8812042" cy="460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85583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Métodos de Investigação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82000" cy="53340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10000"/>
              </a:lnSpc>
            </a:pPr>
            <a:r>
              <a:rPr lang="pt-BR" altLang="pt-BR"/>
              <a:t>Invasivos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</a:pPr>
            <a:r>
              <a:rPr lang="pt-BR" altLang="pt-BR" sz="2600"/>
              <a:t>Sísmica de Reflexão e Refração;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</a:pPr>
            <a:r>
              <a:rPr lang="pt-BR" altLang="pt-BR" sz="2600"/>
              <a:t>Sismologia e Sísmica Passiva;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</a:pPr>
            <a:r>
              <a:rPr lang="pt-BR" altLang="pt-BR" sz="2600"/>
              <a:t>Métodos elétricos e eletromagnéticos;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</a:pPr>
            <a:r>
              <a:rPr lang="pt-BR" altLang="pt-BR" sz="2600"/>
              <a:t>Perfilagem de poços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</a:pPr>
            <a:r>
              <a:rPr lang="pt-BR" altLang="pt-BR" sz="2600"/>
              <a:t>Georadar (GPR).</a:t>
            </a:r>
          </a:p>
          <a:p>
            <a:pPr>
              <a:lnSpc>
                <a:spcPct val="110000"/>
              </a:lnSpc>
            </a:pPr>
            <a:r>
              <a:rPr lang="pt-BR" altLang="pt-BR"/>
              <a:t>Não invasivos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</a:pPr>
            <a:r>
              <a:rPr lang="pt-BR" altLang="pt-BR" sz="2600"/>
              <a:t>Gravimetria e Magnetometria (métodos potenciais);</a:t>
            </a:r>
          </a:p>
          <a:p>
            <a:pPr lvl="1">
              <a:lnSpc>
                <a:spcPct val="110000"/>
              </a:lnSpc>
              <a:spcBef>
                <a:spcPct val="10000"/>
              </a:spcBef>
            </a:pPr>
            <a:r>
              <a:rPr lang="pt-BR" altLang="pt-BR" sz="2600"/>
              <a:t>Magneto-telúrico;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200"/>
              <a:t>Adequação dos métodos aos problemas</a:t>
            </a:r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2" cstate="print">
            <a:lum bright="-18000" contrast="6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24" r="862" b="4146"/>
          <a:stretch>
            <a:fillRect/>
          </a:stretch>
        </p:blipFill>
        <p:spPr bwMode="auto">
          <a:xfrm>
            <a:off x="152400" y="1219200"/>
            <a:ext cx="87630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600"/>
              <a:t>Relevância de propriedades físicas</a:t>
            </a:r>
          </a:p>
        </p:txBody>
      </p:sp>
      <p:pic>
        <p:nvPicPr>
          <p:cNvPr id="15363" name="Picture 3" descr="C:\home\ensino\GE703_1s2006\figures\table_prop.jpg"/>
          <p:cNvPicPr>
            <a:picLocks noChangeAspect="1" noChangeArrowheads="1"/>
          </p:cNvPicPr>
          <p:nvPr/>
        </p:nvPicPr>
        <p:blipFill>
          <a:blip r:embed="rId2">
            <a:lum bright="18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01" b="7037"/>
          <a:stretch>
            <a:fillRect/>
          </a:stretch>
        </p:blipFill>
        <p:spPr bwMode="auto">
          <a:xfrm>
            <a:off x="304800" y="1233488"/>
            <a:ext cx="8305800" cy="5167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02524"/>
            <a:ext cx="9144001" cy="63394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500220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67544" y="1340768"/>
            <a:ext cx="5112568" cy="3445843"/>
          </a:xfrm>
        </p:spPr>
        <p:txBody>
          <a:bodyPr/>
          <a:lstStyle/>
          <a:p>
            <a:pPr marL="0" indent="0">
              <a:buNone/>
            </a:pPr>
            <a:r>
              <a:rPr lang="pt-BR" sz="2800" dirty="0"/>
              <a:t>A geofísica é um ramo da geociências que estuda determinadas propriedades físicas das rochas e minerais, bem como fenômenos associados à estas propriedades, com o objetivo de determinar a distribuição espacial dos materiais e estruturas que compõem o planeta Terra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852936"/>
            <a:ext cx="3467100" cy="336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9191939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8586"/>
            <a:ext cx="9143999" cy="6300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486764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5750"/>
            <a:ext cx="9144000" cy="62865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80617191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664"/>
            <a:ext cx="9143999" cy="53183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46298364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4664"/>
            <a:ext cx="9144000" cy="59963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32584777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814388"/>
            <a:ext cx="8791575" cy="522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3418212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Geofísica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/>
              <a:t> Propriedades físicas 	</a:t>
            </a:r>
          </a:p>
          <a:p>
            <a:pPr lvl="1">
              <a:lnSpc>
                <a:spcPct val="120000"/>
              </a:lnSpc>
            </a:pPr>
            <a:r>
              <a:rPr lang="pt-BR" altLang="pt-BR"/>
              <a:t>Magnetização</a:t>
            </a:r>
          </a:p>
          <a:p>
            <a:pPr lvl="1">
              <a:lnSpc>
                <a:spcPct val="120000"/>
              </a:lnSpc>
            </a:pPr>
            <a:r>
              <a:rPr lang="pt-BR" altLang="pt-BR"/>
              <a:t>Densidade</a:t>
            </a:r>
          </a:p>
          <a:p>
            <a:pPr lvl="1">
              <a:lnSpc>
                <a:spcPct val="120000"/>
              </a:lnSpc>
            </a:pPr>
            <a:r>
              <a:rPr lang="pt-BR" altLang="pt-BR"/>
              <a:t>Condutividade elétrica (complexa)</a:t>
            </a:r>
          </a:p>
          <a:p>
            <a:pPr lvl="1">
              <a:lnSpc>
                <a:spcPct val="120000"/>
              </a:lnSpc>
            </a:pPr>
            <a:r>
              <a:rPr lang="pt-BR" altLang="pt-BR"/>
              <a:t>Módulos elásticos	</a:t>
            </a:r>
          </a:p>
          <a:p>
            <a:pPr lvl="1">
              <a:lnSpc>
                <a:spcPct val="120000"/>
              </a:lnSpc>
            </a:pPr>
            <a:r>
              <a:rPr lang="pt-BR" altLang="pt-BR"/>
              <a:t>Radioatividade</a:t>
            </a:r>
          </a:p>
          <a:p>
            <a:pPr lvl="1">
              <a:lnSpc>
                <a:spcPct val="120000"/>
              </a:lnSpc>
            </a:pPr>
            <a:r>
              <a:rPr lang="pt-BR" altLang="pt-BR"/>
              <a:t>Condutividade térmica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0"/>
            <a:ext cx="8604448" cy="68556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3252974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27160"/>
            <a:ext cx="7956376" cy="6830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5612009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820" y="332656"/>
            <a:ext cx="7647604" cy="6037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85417666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763" y="571500"/>
            <a:ext cx="8372475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6173166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8" y="395288"/>
            <a:ext cx="8810625" cy="606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3364367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447675"/>
            <a:ext cx="8734425" cy="596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1295089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671513"/>
            <a:ext cx="8601075" cy="551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4936774"/>
      </p:ext>
    </p:extLst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1104900"/>
            <a:ext cx="8658225" cy="464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3986569"/>
      </p:ext>
    </p:extLst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" y="1047750"/>
            <a:ext cx="8724900" cy="476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44146990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" y="719138"/>
            <a:ext cx="8458200" cy="541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7506034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Geofísica: classificação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476250" indent="-476250">
              <a:lnSpc>
                <a:spcPct val="110000"/>
              </a:lnSpc>
              <a:buFontTx/>
              <a:buNone/>
            </a:pPr>
            <a:r>
              <a:rPr lang="pt-BR" altLang="pt-BR" sz="3200" b="1">
                <a:solidFill>
                  <a:schemeClr val="accent2"/>
                </a:solidFill>
              </a:rPr>
              <a:t>Geofísica global</a:t>
            </a:r>
            <a:r>
              <a:rPr lang="pt-BR" altLang="pt-BR" sz="3200"/>
              <a:t> – quando a geofísica é utilizada somente para fins científicos. Seu objetivo principal é entender fenômenos físicos que ocorrem na Terra e também devido à Terra.</a:t>
            </a:r>
          </a:p>
          <a:p>
            <a:pPr marL="476250" indent="-476250">
              <a:lnSpc>
                <a:spcPct val="110000"/>
              </a:lnSpc>
              <a:buFontTx/>
              <a:buNone/>
            </a:pPr>
            <a:r>
              <a:rPr lang="pt-BR" altLang="pt-BR" sz="3200" b="1">
                <a:solidFill>
                  <a:schemeClr val="accent2"/>
                </a:solidFill>
              </a:rPr>
              <a:t>Geofísica aplicada</a:t>
            </a:r>
            <a:r>
              <a:rPr lang="pt-BR" altLang="pt-BR" sz="3200"/>
              <a:t> – quando a geofísica é utilizada para algum objetivo específico, seja econômico, político, monitoramento, etc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3" y="576263"/>
            <a:ext cx="8296275" cy="570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1777410"/>
      </p:ext>
    </p:extLst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404813"/>
            <a:ext cx="8782050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0528770"/>
      </p:ext>
    </p:extLst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13" y="390525"/>
            <a:ext cx="8791575" cy="607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997171"/>
      </p:ext>
    </p:extLst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600"/>
              <a:t>Projeto de um levantamento geofísico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/>
              <a:t>Identificação do alvo</a:t>
            </a:r>
          </a:p>
          <a:p>
            <a:r>
              <a:rPr lang="pt-BR" altLang="pt-BR"/>
              <a:t>Caracterização do alvo</a:t>
            </a:r>
          </a:p>
          <a:p>
            <a:r>
              <a:rPr lang="pt-BR" altLang="pt-BR"/>
              <a:t>Parametrização da amostragem</a:t>
            </a:r>
          </a:p>
          <a:p>
            <a:r>
              <a:rPr lang="pt-BR" altLang="pt-BR"/>
              <a:t>Estudo dos ruído </a:t>
            </a:r>
          </a:p>
          <a:p>
            <a:r>
              <a:rPr lang="pt-BR" altLang="pt-BR"/>
              <a:t>Escolha dos equipamentos</a:t>
            </a:r>
          </a:p>
          <a:p>
            <a:r>
              <a:rPr lang="pt-BR" altLang="pt-BR"/>
              <a:t>Análise dos dados </a:t>
            </a:r>
          </a:p>
        </p:txBody>
      </p:sp>
      <p:sp>
        <p:nvSpPr>
          <p:cNvPr id="16388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810500" y="1676400"/>
            <a:ext cx="457200" cy="30480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6389" name="AutoShape 5">
            <a:hlinkClick r:id="rId3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810500" y="2346325"/>
            <a:ext cx="457200" cy="30480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6390" name="AutoShape 6">
            <a:hlinkClick r:id="rId4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810500" y="3016250"/>
            <a:ext cx="457200" cy="30480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6391" name="AutoShape 7">
            <a:hlinkClick r:id="rId5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810500" y="3687763"/>
            <a:ext cx="457200" cy="30480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6392" name="AutoShape 8">
            <a:hlinkClick r:id="rId6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810500" y="4357688"/>
            <a:ext cx="457200" cy="30480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6393" name="AutoShape 9">
            <a:hlinkClick r:id="rId7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810500" y="5029200"/>
            <a:ext cx="457200" cy="30480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6394" name="AutoShape 10">
            <a:hlinkClick r:id="rId8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4343400" y="5715000"/>
            <a:ext cx="762000" cy="304800"/>
          </a:xfrm>
          <a:prstGeom prst="actionButtonForwardNext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</p:spTree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600"/>
              <a:t>Projeto de um levantamento geofísico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/>
              <a:t>Identificação do alvo 	   	 </a:t>
            </a:r>
          </a:p>
          <a:p>
            <a:pPr lvl="1"/>
            <a:r>
              <a:rPr lang="pt-BR" altLang="pt-BR"/>
              <a:t>Definição do problema proposto</a:t>
            </a:r>
          </a:p>
          <a:p>
            <a:pPr lvl="1"/>
            <a:r>
              <a:rPr lang="pt-BR" altLang="pt-BR"/>
              <a:t>Entendimento do problema </a:t>
            </a:r>
          </a:p>
          <a:p>
            <a:pPr lvl="1"/>
            <a:r>
              <a:rPr lang="pt-BR" altLang="pt-BR"/>
              <a:t>Uso das informações disponíveis </a:t>
            </a:r>
          </a:p>
          <a:p>
            <a:pPr lvl="2" indent="3175">
              <a:lnSpc>
                <a:spcPct val="160000"/>
              </a:lnSpc>
              <a:buFontTx/>
              <a:buNone/>
            </a:pPr>
            <a:r>
              <a:rPr lang="pt-BR" altLang="pt-BR"/>
              <a:t>Geologia, geofísica, geoquímica, </a:t>
            </a:r>
            <a:br>
              <a:rPr lang="pt-BR" altLang="pt-BR"/>
            </a:br>
            <a:r>
              <a:rPr lang="pt-BR" altLang="pt-BR"/>
              <a:t>sensoriamento remoto, entre outras</a:t>
            </a:r>
          </a:p>
        </p:txBody>
      </p:sp>
      <p:sp>
        <p:nvSpPr>
          <p:cNvPr id="17412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848600" y="1676400"/>
            <a:ext cx="457200" cy="30480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600"/>
              <a:t>Projeto de um levantamento geofísico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/>
              <a:t>Caracterização do alvo</a:t>
            </a:r>
          </a:p>
          <a:p>
            <a:pPr lvl="1"/>
            <a:r>
              <a:rPr lang="pt-BR" altLang="pt-BR"/>
              <a:t>Modelo geométrico</a:t>
            </a:r>
          </a:p>
          <a:p>
            <a:pPr lvl="1"/>
            <a:r>
              <a:rPr lang="pt-BR" altLang="pt-BR"/>
              <a:t>Propriedades físicas marcantes (contrastes)</a:t>
            </a:r>
          </a:p>
          <a:p>
            <a:pPr lvl="1"/>
            <a:r>
              <a:rPr lang="pt-BR" altLang="pt-BR"/>
              <a:t>Métodos de prospecção melhor indicados  (seleção)	 </a:t>
            </a:r>
          </a:p>
          <a:p>
            <a:pPr lvl="1"/>
            <a:r>
              <a:rPr lang="pt-BR" altLang="pt-BR"/>
              <a:t>Modelo físico</a:t>
            </a:r>
          </a:p>
        </p:txBody>
      </p:sp>
      <p:sp>
        <p:nvSpPr>
          <p:cNvPr id="18436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848600" y="1676400"/>
            <a:ext cx="457200" cy="30480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600"/>
              <a:t>Projeto de um levantamento geofísico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82000" cy="5105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/>
              <a:t>Parametrização da amostragem</a:t>
            </a:r>
          </a:p>
          <a:p>
            <a:pPr lvl="1">
              <a:lnSpc>
                <a:spcPct val="130000"/>
              </a:lnSpc>
            </a:pPr>
            <a:r>
              <a:rPr lang="pt-BR" altLang="pt-BR"/>
              <a:t>Tipos de anomalias prováveis</a:t>
            </a:r>
          </a:p>
          <a:p>
            <a:pPr lvl="1">
              <a:lnSpc>
                <a:spcPct val="130000"/>
              </a:lnSpc>
            </a:pPr>
            <a:r>
              <a:rPr lang="pt-BR" altLang="pt-BR"/>
              <a:t>Modelagem</a:t>
            </a:r>
          </a:p>
          <a:p>
            <a:pPr lvl="1">
              <a:lnSpc>
                <a:spcPct val="130000"/>
              </a:lnSpc>
            </a:pPr>
            <a:r>
              <a:rPr lang="pt-BR" altLang="pt-BR"/>
              <a:t>Testes de simulação</a:t>
            </a:r>
          </a:p>
          <a:p>
            <a:pPr lvl="1">
              <a:lnSpc>
                <a:spcPct val="130000"/>
              </a:lnSpc>
            </a:pPr>
            <a:r>
              <a:rPr lang="pt-BR" altLang="pt-BR"/>
              <a:t>Tipo do levantamento</a:t>
            </a:r>
          </a:p>
          <a:p>
            <a:pPr lvl="2">
              <a:lnSpc>
                <a:spcPct val="90000"/>
              </a:lnSpc>
            </a:pPr>
            <a:r>
              <a:rPr lang="pt-BR" altLang="pt-BR"/>
              <a:t>Perfis (seções 2-D) ou</a:t>
            </a:r>
          </a:p>
          <a:p>
            <a:pPr lvl="2">
              <a:lnSpc>
                <a:spcPct val="90000"/>
              </a:lnSpc>
            </a:pPr>
            <a:r>
              <a:rPr lang="pt-BR" altLang="pt-BR"/>
              <a:t>Mapas (isovalores, imagens)</a:t>
            </a:r>
          </a:p>
          <a:p>
            <a:pPr lvl="1">
              <a:lnSpc>
                <a:spcPct val="130000"/>
              </a:lnSpc>
            </a:pPr>
            <a:r>
              <a:rPr lang="pt-BR" altLang="pt-BR"/>
              <a:t>Definição dos parâmetros da amostragem</a:t>
            </a:r>
          </a:p>
        </p:txBody>
      </p:sp>
      <p:sp>
        <p:nvSpPr>
          <p:cNvPr id="19460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848600" y="1676400"/>
            <a:ext cx="457200" cy="30480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600"/>
              <a:t>Projeto de um levantamento geofísico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/>
              <a:t>Estudo dos ruídos </a:t>
            </a:r>
          </a:p>
          <a:p>
            <a:pPr lvl="1"/>
            <a:r>
              <a:rPr lang="pt-BR" altLang="pt-BR"/>
              <a:t>Erros na amostragem (falseamento)</a:t>
            </a:r>
          </a:p>
          <a:p>
            <a:pPr lvl="1"/>
            <a:r>
              <a:rPr lang="pt-BR" altLang="pt-BR"/>
              <a:t>Erros de posicionamento</a:t>
            </a:r>
          </a:p>
          <a:p>
            <a:pPr lvl="1"/>
            <a:r>
              <a:rPr lang="pt-BR" altLang="pt-BR"/>
              <a:t>Erros instrumentais</a:t>
            </a:r>
          </a:p>
          <a:p>
            <a:pPr lvl="1"/>
            <a:r>
              <a:rPr lang="pt-BR" altLang="pt-BR"/>
              <a:t>Ruído ambiental	 </a:t>
            </a:r>
          </a:p>
          <a:p>
            <a:pPr lvl="1"/>
            <a:r>
              <a:rPr lang="pt-BR" altLang="pt-BR"/>
              <a:t>Impacto no levantamento</a:t>
            </a:r>
          </a:p>
        </p:txBody>
      </p:sp>
      <p:sp>
        <p:nvSpPr>
          <p:cNvPr id="20484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848600" y="1676400"/>
            <a:ext cx="457200" cy="30480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</p:spTree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600"/>
              <a:t>Projeto de um levantamento geofísico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/>
              <a:t>Escolha dos equipamentos </a:t>
            </a:r>
          </a:p>
          <a:p>
            <a:pPr lvl="1"/>
            <a:r>
              <a:rPr lang="pt-BR" altLang="pt-BR"/>
              <a:t> Precisão </a:t>
            </a:r>
          </a:p>
          <a:p>
            <a:pPr lvl="1"/>
            <a:r>
              <a:rPr lang="pt-BR" altLang="pt-BR"/>
              <a:t> Geofísicos</a:t>
            </a:r>
          </a:p>
          <a:p>
            <a:pPr lvl="2"/>
            <a:r>
              <a:rPr lang="pt-BR" altLang="pt-BR"/>
              <a:t> Aplicabilidade ao problema</a:t>
            </a:r>
          </a:p>
          <a:p>
            <a:pPr lvl="1"/>
            <a:r>
              <a:rPr lang="pt-BR" altLang="pt-BR"/>
              <a:t> Posicionamento</a:t>
            </a:r>
          </a:p>
          <a:p>
            <a:pPr lvl="1"/>
            <a:r>
              <a:rPr lang="pt-BR" altLang="pt-BR"/>
              <a:t> Registro</a:t>
            </a:r>
          </a:p>
        </p:txBody>
      </p:sp>
      <p:sp>
        <p:nvSpPr>
          <p:cNvPr id="21508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848600" y="1676400"/>
            <a:ext cx="457200" cy="30480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</p:spTree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600"/>
              <a:t>Projeto de um levantamento geofísico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/>
              <a:t>Análise dos dados </a:t>
            </a:r>
          </a:p>
          <a:p>
            <a:pPr lvl="1"/>
            <a:r>
              <a:rPr lang="pt-BR" altLang="pt-BR"/>
              <a:t>Atendimento aos objetivos</a:t>
            </a:r>
          </a:p>
          <a:p>
            <a:pPr lvl="1"/>
            <a:r>
              <a:rPr lang="pt-BR" altLang="pt-BR"/>
              <a:t>Interpretabilidade</a:t>
            </a:r>
          </a:p>
          <a:p>
            <a:pPr lvl="1"/>
            <a:r>
              <a:rPr lang="pt-BR" altLang="pt-BR"/>
              <a:t>Análise qualitativa</a:t>
            </a:r>
          </a:p>
          <a:p>
            <a:pPr lvl="1"/>
            <a:r>
              <a:rPr lang="pt-BR" altLang="pt-BR"/>
              <a:t>Análise quantitativa </a:t>
            </a:r>
          </a:p>
        </p:txBody>
      </p:sp>
      <p:sp>
        <p:nvSpPr>
          <p:cNvPr id="22532" name="AutoShape 4">
            <a:hlinkClick r:id="rId2" action="ppaction://hlinksldjump" highlightClick="1"/>
          </p:cNvPr>
          <p:cNvSpPr>
            <a:spLocks noChangeArrowheads="1"/>
          </p:cNvSpPr>
          <p:nvPr/>
        </p:nvSpPr>
        <p:spPr bwMode="auto">
          <a:xfrm>
            <a:off x="7848600" y="1676400"/>
            <a:ext cx="457200" cy="304800"/>
          </a:xfrm>
          <a:prstGeom prst="actionButtonBackPrevious">
            <a:avLst/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endParaRPr lang="pt-BR" altLang="pt-BR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pt-BR" sz="3000" dirty="0" err="1"/>
              <a:t>Estudo</a:t>
            </a:r>
            <a:r>
              <a:rPr lang="en-US" altLang="pt-BR" sz="3000" dirty="0"/>
              <a:t> da Terra </a:t>
            </a:r>
            <a:r>
              <a:rPr lang="en-US" altLang="pt-BR" sz="3000" dirty="0" err="1"/>
              <a:t>remonta</a:t>
            </a:r>
            <a:r>
              <a:rPr lang="en-US" altLang="pt-BR" sz="3000" dirty="0"/>
              <a:t> </a:t>
            </a:r>
            <a:r>
              <a:rPr lang="en-US" altLang="pt-BR" sz="3000" dirty="0" err="1"/>
              <a:t>às</a:t>
            </a:r>
            <a:r>
              <a:rPr lang="en-US" altLang="pt-BR" sz="3000" dirty="0"/>
              <a:t> </a:t>
            </a:r>
            <a:r>
              <a:rPr lang="en-US" altLang="pt-BR" sz="3000" dirty="0" err="1"/>
              <a:t>primeiras</a:t>
            </a:r>
            <a:r>
              <a:rPr lang="en-US" altLang="pt-BR" sz="3000" dirty="0"/>
              <a:t> </a:t>
            </a:r>
            <a:r>
              <a:rPr lang="en-US" altLang="pt-BR" sz="3000" dirty="0" err="1"/>
              <a:t>civilizações</a:t>
            </a:r>
            <a:r>
              <a:rPr lang="en-US" altLang="pt-BR" sz="30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pt-BR" sz="3000" dirty="0" err="1"/>
              <a:t>Conhecimentos</a:t>
            </a:r>
            <a:r>
              <a:rPr lang="en-US" altLang="pt-BR" sz="3000" dirty="0"/>
              <a:t> </a:t>
            </a:r>
            <a:r>
              <a:rPr lang="en-US" altLang="pt-BR" sz="3000" dirty="0" err="1"/>
              <a:t>fragmentados</a:t>
            </a:r>
            <a:r>
              <a:rPr lang="en-US" altLang="pt-BR" sz="3000" dirty="0"/>
              <a:t> </a:t>
            </a:r>
            <a:r>
              <a:rPr lang="en-US" altLang="pt-BR" sz="3000" dirty="0" err="1"/>
              <a:t>por</a:t>
            </a:r>
            <a:r>
              <a:rPr lang="en-US" altLang="pt-BR" sz="3000" dirty="0"/>
              <a:t> </a:t>
            </a:r>
            <a:r>
              <a:rPr lang="en-US" altLang="pt-BR" sz="3000" dirty="0" err="1"/>
              <a:t>falta</a:t>
            </a:r>
            <a:r>
              <a:rPr lang="en-US" altLang="pt-BR" sz="3000" dirty="0"/>
              <a:t> de </a:t>
            </a:r>
            <a:r>
              <a:rPr lang="en-US" altLang="pt-BR" sz="3000" dirty="0" err="1"/>
              <a:t>estudos</a:t>
            </a:r>
            <a:r>
              <a:rPr lang="en-US" altLang="pt-BR" sz="3000" dirty="0"/>
              <a:t> </a:t>
            </a:r>
            <a:r>
              <a:rPr lang="en-US" altLang="pt-BR" sz="3000" dirty="0" err="1"/>
              <a:t>sistemáticos</a:t>
            </a:r>
            <a:r>
              <a:rPr lang="en-US" altLang="pt-BR" sz="3000" dirty="0"/>
              <a:t> </a:t>
            </a:r>
            <a:r>
              <a:rPr lang="en-US" altLang="pt-BR" sz="3000" dirty="0" err="1"/>
              <a:t>em</a:t>
            </a:r>
            <a:r>
              <a:rPr lang="en-US" altLang="pt-BR" sz="3000" dirty="0"/>
              <a:t> </a:t>
            </a:r>
            <a:r>
              <a:rPr lang="en-US" altLang="pt-BR" sz="3000" dirty="0" err="1"/>
              <a:t>escala</a:t>
            </a:r>
            <a:r>
              <a:rPr lang="en-US" altLang="pt-BR" sz="3000" dirty="0"/>
              <a:t> global.</a:t>
            </a:r>
          </a:p>
          <a:p>
            <a:pPr>
              <a:lnSpc>
                <a:spcPct val="110000"/>
              </a:lnSpc>
            </a:pPr>
            <a:r>
              <a:rPr lang="en-US" altLang="pt-BR" sz="3000" dirty="0" err="1"/>
              <a:t>Evolução</a:t>
            </a:r>
            <a:r>
              <a:rPr lang="en-US" altLang="pt-BR" sz="3000" dirty="0"/>
              <a:t> </a:t>
            </a:r>
            <a:r>
              <a:rPr lang="en-US" altLang="pt-BR" sz="3000" dirty="0" err="1"/>
              <a:t>barrada</a:t>
            </a:r>
            <a:r>
              <a:rPr lang="en-US" altLang="pt-BR" sz="3000" dirty="0"/>
              <a:t> </a:t>
            </a:r>
            <a:r>
              <a:rPr lang="en-US" altLang="pt-BR" sz="3000" dirty="0" err="1"/>
              <a:t>também</a:t>
            </a:r>
            <a:r>
              <a:rPr lang="en-US" altLang="pt-BR" sz="3000" dirty="0"/>
              <a:t> </a:t>
            </a:r>
            <a:r>
              <a:rPr lang="en-US" altLang="pt-BR" sz="3000" dirty="0" err="1"/>
              <a:t>por</a:t>
            </a:r>
            <a:r>
              <a:rPr lang="en-US" altLang="pt-BR" sz="3000" dirty="0"/>
              <a:t> </a:t>
            </a:r>
            <a:r>
              <a:rPr lang="en-US" altLang="pt-BR" sz="3000" dirty="0" err="1"/>
              <a:t>crenças</a:t>
            </a:r>
            <a:r>
              <a:rPr lang="en-US" altLang="pt-BR" sz="3000" dirty="0"/>
              <a:t> </a:t>
            </a:r>
            <a:r>
              <a:rPr lang="en-US" altLang="pt-BR" sz="3000" dirty="0" err="1"/>
              <a:t>religiosas</a:t>
            </a:r>
            <a:r>
              <a:rPr lang="en-US" altLang="pt-BR" sz="3000" dirty="0"/>
              <a:t>.</a:t>
            </a:r>
          </a:p>
          <a:p>
            <a:pPr>
              <a:lnSpc>
                <a:spcPct val="110000"/>
              </a:lnSpc>
            </a:pPr>
            <a:r>
              <a:rPr lang="en-US" altLang="pt-BR" sz="3000" dirty="0" err="1"/>
              <a:t>Crenças</a:t>
            </a:r>
            <a:r>
              <a:rPr lang="en-US" altLang="pt-BR" sz="3000" dirty="0"/>
              <a:t> </a:t>
            </a:r>
            <a:r>
              <a:rPr lang="en-US" altLang="pt-BR" sz="3000" dirty="0" err="1"/>
              <a:t>pré-cristãs</a:t>
            </a:r>
            <a:r>
              <a:rPr lang="en-US" altLang="pt-BR" sz="3000" dirty="0"/>
              <a:t> </a:t>
            </a:r>
            <a:r>
              <a:rPr lang="en-US" altLang="pt-BR" sz="3000" dirty="0" err="1"/>
              <a:t>dizia</a:t>
            </a:r>
            <a:r>
              <a:rPr lang="en-US" altLang="pt-BR" sz="3000" dirty="0"/>
              <a:t> que a Terra era </a:t>
            </a:r>
            <a:r>
              <a:rPr lang="en-US" altLang="pt-BR" sz="3000" dirty="0" err="1"/>
              <a:t>sustentada</a:t>
            </a:r>
            <a:r>
              <a:rPr lang="en-US" altLang="pt-BR" sz="3000" dirty="0"/>
              <a:t> </a:t>
            </a:r>
            <a:r>
              <a:rPr lang="en-US" altLang="pt-BR" sz="3000" dirty="0" err="1"/>
              <a:t>por</a:t>
            </a:r>
            <a:r>
              <a:rPr lang="en-US" altLang="pt-BR" sz="3000" dirty="0"/>
              <a:t> </a:t>
            </a:r>
            <a:r>
              <a:rPr lang="en-US" altLang="pt-BR" sz="3000" dirty="0" err="1"/>
              <a:t>forças</a:t>
            </a:r>
            <a:r>
              <a:rPr lang="en-US" altLang="pt-BR" sz="3000" dirty="0"/>
              <a:t> </a:t>
            </a:r>
            <a:r>
              <a:rPr lang="en-US" altLang="pt-BR" sz="3000" dirty="0" err="1"/>
              <a:t>sobrenaturais</a:t>
            </a:r>
            <a:r>
              <a:rPr lang="en-US" altLang="pt-BR" sz="3000" dirty="0"/>
              <a:t> e </a:t>
            </a:r>
            <a:r>
              <a:rPr lang="en-US" altLang="pt-BR" sz="3000" dirty="0" err="1"/>
              <a:t>desastres</a:t>
            </a:r>
            <a:r>
              <a:rPr lang="en-US" altLang="pt-BR" sz="3000" dirty="0"/>
              <a:t> </a:t>
            </a:r>
            <a:r>
              <a:rPr lang="en-US" altLang="pt-BR" sz="3000" dirty="0" err="1"/>
              <a:t>naturais</a:t>
            </a:r>
            <a:r>
              <a:rPr lang="en-US" altLang="pt-BR" sz="3000" dirty="0"/>
              <a:t> </a:t>
            </a:r>
            <a:r>
              <a:rPr lang="en-US" altLang="pt-BR" sz="3000" dirty="0" err="1"/>
              <a:t>eram</a:t>
            </a:r>
            <a:r>
              <a:rPr lang="en-US" altLang="pt-BR" sz="3000" dirty="0"/>
              <a:t> </a:t>
            </a:r>
            <a:r>
              <a:rPr lang="en-US" altLang="pt-BR" sz="3000" dirty="0" err="1"/>
              <a:t>atribuídos</a:t>
            </a:r>
            <a:r>
              <a:rPr lang="en-US" altLang="pt-BR" sz="3000" dirty="0"/>
              <a:t> a </a:t>
            </a:r>
            <a:r>
              <a:rPr lang="en-US" altLang="pt-BR" sz="3000" dirty="0" err="1"/>
              <a:t>seres</a:t>
            </a:r>
            <a:r>
              <a:rPr lang="en-US" altLang="pt-BR" sz="3000" dirty="0"/>
              <a:t> </a:t>
            </a:r>
            <a:r>
              <a:rPr lang="en-US" altLang="pt-BR" sz="3000" dirty="0" err="1"/>
              <a:t>místicos</a:t>
            </a:r>
            <a:r>
              <a:rPr lang="en-US" altLang="pt-BR" sz="3000" dirty="0"/>
              <a:t>.</a:t>
            </a:r>
            <a:endParaRPr lang="pt-BR" altLang="pt-BR" sz="3000" dirty="0"/>
          </a:p>
        </p:txBody>
      </p:sp>
    </p:spTree>
    <p:extLst>
      <p:ext uri="{BB962C8B-B14F-4D97-AF65-F5344CB8AC3E}">
        <p14:creationId xmlns:p14="http://schemas.microsoft.com/office/powerpoint/2010/main" val="1914152702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600"/>
              <a:t>Projeto de um levantamento geofísico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/>
              <a:t>Filosofia geral</a:t>
            </a:r>
          </a:p>
          <a:p>
            <a:r>
              <a:rPr lang="pt-BR" altLang="pt-BR"/>
              <a:t>Estratégia</a:t>
            </a:r>
          </a:p>
          <a:p>
            <a:r>
              <a:rPr lang="pt-BR" altLang="pt-BR"/>
              <a:t>Limitações</a:t>
            </a:r>
          </a:p>
        </p:txBody>
      </p:sp>
    </p:spTree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600"/>
              <a:t>Projeto de um levantamento geofísico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/>
              <a:t>Filosofia geral</a:t>
            </a:r>
          </a:p>
          <a:p>
            <a:pPr lvl="1"/>
            <a:r>
              <a:rPr lang="pt-BR" altLang="pt-BR"/>
              <a:t> Tipo do levantamento</a:t>
            </a:r>
          </a:p>
          <a:p>
            <a:pPr lvl="2"/>
            <a:r>
              <a:rPr lang="pt-BR" altLang="pt-BR"/>
              <a:t> Comercial</a:t>
            </a:r>
          </a:p>
          <a:p>
            <a:pPr lvl="2"/>
            <a:r>
              <a:rPr lang="pt-BR" altLang="pt-BR"/>
              <a:t> Acadêmico</a:t>
            </a:r>
          </a:p>
          <a:p>
            <a:pPr lvl="1"/>
            <a:r>
              <a:rPr lang="pt-BR" altLang="pt-BR"/>
              <a:t> Balizamentos</a:t>
            </a:r>
          </a:p>
          <a:p>
            <a:pPr lvl="2"/>
            <a:r>
              <a:rPr lang="pt-BR" altLang="pt-BR"/>
              <a:t> Financeiro</a:t>
            </a:r>
          </a:p>
        </p:txBody>
      </p:sp>
    </p:spTree>
  </p:cSld>
  <p:clrMapOvr>
    <a:masterClrMapping/>
  </p:clrMapOvr>
  <p:transition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600"/>
              <a:t>Projeto de um levantamento geofísico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altLang="pt-BR"/>
              <a:t>Estratégia </a:t>
            </a:r>
          </a:p>
          <a:p>
            <a:pPr lvl="1"/>
            <a:r>
              <a:rPr lang="pt-BR" altLang="pt-BR"/>
              <a:t> Objetividade (evitar tentativa e erro)</a:t>
            </a:r>
          </a:p>
          <a:p>
            <a:pPr lvl="1"/>
            <a:r>
              <a:rPr lang="pt-BR" altLang="pt-BR"/>
              <a:t> Critério técnico-científico</a:t>
            </a:r>
          </a:p>
        </p:txBody>
      </p:sp>
    </p:spTree>
  </p:cSld>
  <p:clrMapOvr>
    <a:masterClrMapping/>
  </p:clrMapOvr>
  <p:transition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3600"/>
              <a:t>Projeto de um levantamento geofísico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/>
              <a:t>Limitações </a:t>
            </a:r>
          </a:p>
          <a:p>
            <a:pPr lvl="1">
              <a:lnSpc>
                <a:spcPct val="130000"/>
              </a:lnSpc>
            </a:pPr>
            <a:r>
              <a:rPr lang="pt-BR" altLang="pt-BR"/>
              <a:t>Financeiras (custo final)</a:t>
            </a:r>
          </a:p>
          <a:p>
            <a:pPr lvl="1">
              <a:lnSpc>
                <a:spcPct val="130000"/>
              </a:lnSpc>
            </a:pPr>
            <a:r>
              <a:rPr lang="pt-BR" altLang="pt-BR"/>
              <a:t> Localização (acessibilidade)</a:t>
            </a:r>
          </a:p>
          <a:p>
            <a:pPr lvl="1">
              <a:lnSpc>
                <a:spcPct val="130000"/>
              </a:lnSpc>
            </a:pPr>
            <a:r>
              <a:rPr lang="pt-BR" altLang="pt-BR"/>
              <a:t> Logística</a:t>
            </a:r>
          </a:p>
          <a:p>
            <a:pPr lvl="1">
              <a:lnSpc>
                <a:spcPct val="130000"/>
              </a:lnSpc>
            </a:pPr>
            <a:r>
              <a:rPr lang="pt-BR" altLang="pt-BR"/>
              <a:t> Políticas</a:t>
            </a:r>
          </a:p>
          <a:p>
            <a:pPr lvl="1">
              <a:lnSpc>
                <a:spcPct val="130000"/>
              </a:lnSpc>
            </a:pPr>
            <a:r>
              <a:rPr lang="pt-BR" altLang="pt-BR"/>
              <a:t> Sociais</a:t>
            </a:r>
          </a:p>
          <a:p>
            <a:pPr lvl="1">
              <a:lnSpc>
                <a:spcPct val="130000"/>
              </a:lnSpc>
            </a:pPr>
            <a:r>
              <a:rPr lang="pt-BR" altLang="pt-BR"/>
              <a:t> Religiosas</a:t>
            </a:r>
          </a:p>
        </p:txBody>
      </p:sp>
    </p:spTree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pt-BR"/>
              <a:t>Geofísica no Brasil</a:t>
            </a:r>
            <a:endParaRPr lang="pt-BR" altLang="pt-BR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PT" altLang="pt-BR" sz="4000"/>
              <a:t>IAG – USP</a:t>
            </a:r>
          </a:p>
          <a:p>
            <a:pPr>
              <a:lnSpc>
                <a:spcPct val="90000"/>
              </a:lnSpc>
            </a:pPr>
            <a:r>
              <a:rPr lang="pt-PT" altLang="pt-BR" sz="4000"/>
              <a:t>CPGG – UFBA</a:t>
            </a:r>
          </a:p>
          <a:p>
            <a:pPr>
              <a:lnSpc>
                <a:spcPct val="90000"/>
              </a:lnSpc>
            </a:pPr>
            <a:r>
              <a:rPr lang="pt-PT" altLang="pt-BR" sz="4000"/>
              <a:t>UFPA – Inst. de Geofísica</a:t>
            </a:r>
          </a:p>
          <a:p>
            <a:pPr>
              <a:lnSpc>
                <a:spcPct val="90000"/>
              </a:lnSpc>
            </a:pPr>
            <a:r>
              <a:rPr lang="pt-PT" altLang="pt-BR" sz="4000"/>
              <a:t>UNB</a:t>
            </a:r>
          </a:p>
          <a:p>
            <a:pPr>
              <a:lnSpc>
                <a:spcPct val="90000"/>
              </a:lnSpc>
            </a:pPr>
            <a:r>
              <a:rPr lang="pt-PT" altLang="pt-BR" sz="4000"/>
              <a:t>ON </a:t>
            </a:r>
          </a:p>
          <a:p>
            <a:pPr>
              <a:lnSpc>
                <a:spcPct val="90000"/>
              </a:lnSpc>
            </a:pPr>
            <a:r>
              <a:rPr lang="pt-PT" altLang="pt-BR" sz="4000"/>
              <a:t>UFF</a:t>
            </a:r>
          </a:p>
          <a:p>
            <a:pPr>
              <a:lnSpc>
                <a:spcPct val="90000"/>
              </a:lnSpc>
            </a:pPr>
            <a:r>
              <a:rPr lang="pt-PT" altLang="pt-BR" sz="4000"/>
              <a:t>Unicamp</a:t>
            </a:r>
            <a:endParaRPr lang="pt-BR" altLang="pt-BR" sz="40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0"/>
            <a:ext cx="8686800" cy="114300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altLang="pt-BR" sz="3600"/>
              <a:t>Dificuldades/oportunidades para geólogos</a:t>
            </a:r>
            <a:endParaRPr lang="en-US" altLang="pt-BR" sz="3600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524000"/>
            <a:ext cx="4117975" cy="4654550"/>
          </a:xfrm>
          <a:noFill/>
        </p:spPr>
        <p:txBody>
          <a:bodyPr tIns="82800"/>
          <a:lstStyle/>
          <a:p>
            <a:pPr>
              <a:lnSpc>
                <a:spcPct val="130000"/>
              </a:lnSpc>
              <a:buSzPct val="150000"/>
              <a:buFont typeface="Wingdings" panose="05000000000000000000" pitchFamily="2" charset="2"/>
              <a:buChar char="D"/>
            </a:pPr>
            <a:r>
              <a:rPr lang="pt-BR" altLang="pt-BR" sz="3200">
                <a:solidFill>
                  <a:srgbClr val="990000"/>
                </a:solidFill>
              </a:rPr>
              <a:t> Dificuldades</a:t>
            </a:r>
          </a:p>
          <a:p>
            <a:pPr>
              <a:lnSpc>
                <a:spcPct val="130000"/>
              </a:lnSpc>
              <a:buSzPct val="150000"/>
              <a:buFont typeface="Wingdings" panose="05000000000000000000" pitchFamily="2" charset="2"/>
              <a:buChar char="û"/>
            </a:pPr>
            <a:r>
              <a:rPr lang="pt-BR" altLang="pt-BR" sz="2000">
                <a:solidFill>
                  <a:srgbClr val="990000"/>
                </a:solidFill>
              </a:rPr>
              <a:t>Falta de conhecimento de matemática e física</a:t>
            </a:r>
          </a:p>
          <a:p>
            <a:pPr>
              <a:lnSpc>
                <a:spcPct val="130000"/>
              </a:lnSpc>
              <a:buSzPct val="150000"/>
              <a:buFont typeface="Wingdings" panose="05000000000000000000" pitchFamily="2" charset="2"/>
              <a:buChar char="û"/>
            </a:pPr>
            <a:r>
              <a:rPr lang="pt-BR" altLang="pt-BR" sz="2000">
                <a:solidFill>
                  <a:srgbClr val="990000"/>
                </a:solidFill>
              </a:rPr>
              <a:t>Problemas de comunicação com engenheiros</a:t>
            </a:r>
          </a:p>
          <a:p>
            <a:pPr>
              <a:lnSpc>
                <a:spcPct val="130000"/>
              </a:lnSpc>
              <a:buSzPct val="150000"/>
              <a:buFont typeface="Wingdings" panose="05000000000000000000" pitchFamily="2" charset="2"/>
              <a:buChar char="û"/>
            </a:pPr>
            <a:r>
              <a:rPr lang="en-US" altLang="pt-BR" sz="2000">
                <a:solidFill>
                  <a:srgbClr val="990000"/>
                </a:solidFill>
              </a:rPr>
              <a:t>Dificuldade em computação</a:t>
            </a:r>
          </a:p>
          <a:p>
            <a:pPr>
              <a:lnSpc>
                <a:spcPct val="130000"/>
              </a:lnSpc>
              <a:buSzPct val="150000"/>
              <a:buFont typeface="Wingdings" panose="05000000000000000000" pitchFamily="2" charset="2"/>
              <a:buChar char="û"/>
            </a:pPr>
            <a:r>
              <a:rPr lang="pt-BR" altLang="pt-BR" sz="2000">
                <a:solidFill>
                  <a:srgbClr val="990000"/>
                </a:solidFill>
              </a:rPr>
              <a:t>Dificuldade em saber o que é mais importante para a indústria</a:t>
            </a:r>
            <a:endParaRPr lang="en-US" altLang="pt-BR" sz="2000">
              <a:solidFill>
                <a:srgbClr val="990000"/>
              </a:solidFill>
            </a:endParaRPr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45025" y="1524000"/>
            <a:ext cx="4117975" cy="4654550"/>
          </a:xfrm>
          <a:noFill/>
        </p:spPr>
        <p:txBody>
          <a:bodyPr lIns="90000" tIns="82800"/>
          <a:lstStyle/>
          <a:p>
            <a:pPr>
              <a:lnSpc>
                <a:spcPct val="130000"/>
              </a:lnSpc>
              <a:buSzPct val="150000"/>
              <a:buFont typeface="Wingdings" panose="05000000000000000000" pitchFamily="2" charset="2"/>
              <a:buChar char="C"/>
            </a:pPr>
            <a:r>
              <a:rPr lang="pt-BR" altLang="pt-BR" sz="3200">
                <a:solidFill>
                  <a:srgbClr val="0000CC"/>
                </a:solidFill>
              </a:rPr>
              <a:t> Oportunidades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pt-BR" sz="2000">
                <a:solidFill>
                  <a:srgbClr val="0000CC"/>
                </a:solidFill>
              </a:rPr>
              <a:t>Conhecimento em geologia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en-US" altLang="pt-BR" sz="2000">
                <a:solidFill>
                  <a:srgbClr val="0000CC"/>
                </a:solidFill>
              </a:rPr>
              <a:t>Facilidade em enunciar o problema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pt-BR" altLang="pt-BR" sz="2000">
                <a:solidFill>
                  <a:srgbClr val="0000CC"/>
                </a:solidFill>
              </a:rPr>
              <a:t>Espírito holístico dos geólogos</a:t>
            </a:r>
          </a:p>
          <a:p>
            <a:pPr>
              <a:lnSpc>
                <a:spcPct val="130000"/>
              </a:lnSpc>
              <a:buFont typeface="Wingdings" panose="05000000000000000000" pitchFamily="2" charset="2"/>
              <a:buChar char="ü"/>
            </a:pPr>
            <a:r>
              <a:rPr lang="pt-BR" altLang="pt-BR" sz="2000">
                <a:solidFill>
                  <a:srgbClr val="0000CC"/>
                </a:solidFill>
              </a:rPr>
              <a:t>Aquecimento do mercado</a:t>
            </a:r>
            <a:endParaRPr lang="en-US" altLang="pt-BR" sz="2000">
              <a:solidFill>
                <a:srgbClr val="0000CC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7" grpId="0" build="p" autoUpdateAnimBg="0"/>
      <p:bldP spid="6148" grpId="0" build="p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pt-BR" altLang="pt-BR" b="0" i="0">
                <a:solidFill>
                  <a:schemeClr val="hlink"/>
                </a:solidFill>
              </a:rPr>
              <a:t>Problema Direto (PD)</a:t>
            </a:r>
            <a:br>
              <a:rPr lang="pt-BR" altLang="pt-BR" b="0" i="0">
                <a:solidFill>
                  <a:schemeClr val="hlink"/>
                </a:solidFill>
              </a:rPr>
            </a:br>
            <a:r>
              <a:rPr lang="pt-BR" altLang="pt-BR" b="0">
                <a:solidFill>
                  <a:schemeClr val="hlink"/>
                </a:solidFill>
              </a:rPr>
              <a:t>versus</a:t>
            </a:r>
            <a:br>
              <a:rPr lang="pt-BR" altLang="pt-BR" b="0" i="0">
                <a:solidFill>
                  <a:schemeClr val="hlink"/>
                </a:solidFill>
              </a:rPr>
            </a:br>
            <a:r>
              <a:rPr lang="pt-BR" altLang="pt-BR" b="0" i="0">
                <a:solidFill>
                  <a:schemeClr val="hlink"/>
                </a:solidFill>
              </a:rPr>
              <a:t>Problema Inverso (PI)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altLang="pt-BR"/>
              <a:t>Como os métodos geofísicos são interpretados matematicamente </a:t>
            </a:r>
          </a:p>
        </p:txBody>
      </p:sp>
    </p:spTree>
  </p:cSld>
  <p:clrMapOvr>
    <a:masterClrMapping/>
  </p:clrMapOvr>
  <p:transition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Definições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190500"/>
            <a:r>
              <a:rPr lang="pt-BR" altLang="pt-BR"/>
              <a:t>Engl et al. (1996):</a:t>
            </a:r>
            <a:r>
              <a:rPr kumimoji="0" lang="pt-BR" altLang="pt-BR" sz="2800">
                <a:solidFill>
                  <a:srgbClr val="006699"/>
                </a:solidFill>
              </a:rPr>
              <a:t> </a:t>
            </a:r>
          </a:p>
          <a:p>
            <a:pPr marL="0" indent="190500" algn="ctr">
              <a:buFontTx/>
              <a:buNone/>
            </a:pPr>
            <a:r>
              <a:rPr kumimoji="0" lang="pt-BR" altLang="pt-BR" sz="2800">
                <a:solidFill>
                  <a:srgbClr val="006699"/>
                </a:solidFill>
              </a:rPr>
              <a:t>“</a:t>
            </a:r>
            <a:r>
              <a:rPr kumimoji="0" lang="pt-BR" altLang="pt-BR" sz="2800" i="1">
                <a:solidFill>
                  <a:srgbClr val="006699"/>
                </a:solidFill>
              </a:rPr>
              <a:t>Resolver um problema inverso é determinar </a:t>
            </a:r>
            <a:r>
              <a:rPr kumimoji="0" lang="pt-BR" altLang="pt-BR" sz="2800" b="1" i="1">
                <a:solidFill>
                  <a:schemeClr val="accent2"/>
                </a:solidFill>
              </a:rPr>
              <a:t>causas</a:t>
            </a:r>
            <a:r>
              <a:rPr kumimoji="0" lang="pt-BR" altLang="pt-BR" sz="2800" i="1">
                <a:solidFill>
                  <a:srgbClr val="006699"/>
                </a:solidFill>
              </a:rPr>
              <a:t> desconhecidas a partir de </a:t>
            </a:r>
            <a:r>
              <a:rPr kumimoji="0" lang="pt-BR" altLang="pt-BR" sz="2800" b="1" i="1">
                <a:solidFill>
                  <a:schemeClr val="accent2"/>
                </a:solidFill>
              </a:rPr>
              <a:t>efeitos</a:t>
            </a:r>
            <a:r>
              <a:rPr kumimoji="0" lang="pt-BR" altLang="pt-BR" sz="2800" i="1">
                <a:solidFill>
                  <a:srgbClr val="006699"/>
                </a:solidFill>
              </a:rPr>
              <a:t> desejados ou observados”</a:t>
            </a:r>
          </a:p>
          <a:p>
            <a:pPr marL="0" indent="190500" eaLnBrk="1" hangingPunct="1">
              <a:lnSpc>
                <a:spcPct val="140000"/>
              </a:lnSpc>
              <a:spcBef>
                <a:spcPct val="50000"/>
              </a:spcBef>
            </a:pPr>
            <a:r>
              <a:rPr lang="pt-BR" altLang="pt-BR"/>
              <a:t>Na prática, os efeitos observados são:</a:t>
            </a:r>
          </a:p>
          <a:p>
            <a:pPr marL="768350" lvl="1" indent="-196850"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pt-BR" altLang="pt-BR" sz="2800"/>
              <a:t> </a:t>
            </a:r>
            <a:r>
              <a:rPr kumimoji="0" lang="pt-BR" altLang="pt-BR" sz="2400"/>
              <a:t>Imprecisos: dados + ruídos + erros experimentais </a:t>
            </a:r>
          </a:p>
          <a:p>
            <a:pPr marL="768350" lvl="1" indent="-196850" eaLnBrk="1" hangingPunct="1">
              <a:lnSpc>
                <a:spcPct val="100000"/>
              </a:lnSpc>
              <a:spcBef>
                <a:spcPct val="50000"/>
              </a:spcBef>
              <a:buFontTx/>
              <a:buChar char="•"/>
            </a:pPr>
            <a:r>
              <a:rPr kumimoji="0" lang="pt-BR" altLang="pt-BR" sz="2400"/>
              <a:t> Incompletos: falta de cobertura, limite de equipamento e de verba</a:t>
            </a:r>
            <a:endParaRPr kumimoji="0" lang="pt-BR" altLang="pt-BR" sz="2400" i="1"/>
          </a:p>
        </p:txBody>
      </p:sp>
    </p:spTree>
  </p:cSld>
  <p:clrMapOvr>
    <a:masterClrMapping/>
  </p:clrMapOvr>
  <p:transition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Definições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spcBef>
                <a:spcPct val="100000"/>
              </a:spcBef>
            </a:pPr>
            <a:r>
              <a:rPr kumimoji="0" lang="pt-BR" altLang="pt-BR" sz="2800" b="1">
                <a:solidFill>
                  <a:schemeClr val="accent2"/>
                </a:solidFill>
              </a:rPr>
              <a:t>Causas</a:t>
            </a:r>
            <a:r>
              <a:rPr kumimoji="0" lang="pt-BR" altLang="pt-BR" sz="2800">
                <a:solidFill>
                  <a:srgbClr val="006699"/>
                </a:solidFill>
              </a:rPr>
              <a:t> são as condições iniciais e de contorno, termo de fontes/sumidouro e propriedades do sistema (tamanho e composição material). </a:t>
            </a:r>
          </a:p>
          <a:p>
            <a:pPr>
              <a:lnSpc>
                <a:spcPct val="110000"/>
              </a:lnSpc>
              <a:spcBef>
                <a:spcPct val="100000"/>
              </a:spcBef>
            </a:pPr>
            <a:r>
              <a:rPr kumimoji="0" lang="pt-BR" altLang="pt-BR" sz="2800" b="1">
                <a:solidFill>
                  <a:schemeClr val="accent2"/>
                </a:solidFill>
              </a:rPr>
              <a:t>Efeitos</a:t>
            </a:r>
            <a:r>
              <a:rPr kumimoji="0" lang="pt-BR" altLang="pt-BR" sz="2800" i="1">
                <a:solidFill>
                  <a:srgbClr val="006699"/>
                </a:solidFill>
              </a:rPr>
              <a:t> </a:t>
            </a:r>
            <a:r>
              <a:rPr kumimoji="0" lang="pt-BR" altLang="pt-BR" sz="2800">
                <a:solidFill>
                  <a:srgbClr val="006699"/>
                </a:solidFill>
              </a:rPr>
              <a:t>são as propriedades físicas calculadas a partir de um modelo direto, como o campo de temperatura, vibrações, campo eletromagnético, densidade de partículas, corrente elétrica, etc.</a:t>
            </a:r>
          </a:p>
        </p:txBody>
      </p:sp>
    </p:spTree>
  </p:cSld>
  <p:clrMapOvr>
    <a:masterClrMapping/>
  </p:clrMapOvr>
  <p:transition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Condicionamento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382000" cy="46482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pt-BR" altLang="pt-BR" sz="2800"/>
              <a:t>Critério de Hadamard para problema (direto ou inverso) bem-posto</a:t>
            </a:r>
          </a:p>
          <a:p>
            <a:pPr marL="571500" lvl="1" indent="-381000" eaLnBrk="1" hangingPunct="1">
              <a:lnSpc>
                <a:spcPct val="110000"/>
              </a:lnSpc>
              <a:spcBef>
                <a:spcPct val="25000"/>
              </a:spcBef>
              <a:buFontTx/>
              <a:buChar char="•"/>
            </a:pPr>
            <a:r>
              <a:rPr kumimoji="0" lang="pt-BR" altLang="pt-BR" sz="2400"/>
              <a:t>Existe solução;</a:t>
            </a:r>
          </a:p>
          <a:p>
            <a:pPr marL="571500" lvl="1" indent="-381000" eaLnBrk="1" hangingPunct="1">
              <a:lnSpc>
                <a:spcPct val="110000"/>
              </a:lnSpc>
              <a:spcBef>
                <a:spcPct val="25000"/>
              </a:spcBef>
              <a:buFontTx/>
              <a:buChar char="•"/>
            </a:pPr>
            <a:r>
              <a:rPr kumimoji="0" lang="pt-BR" altLang="pt-BR" sz="2400"/>
              <a:t>A solução é única;</a:t>
            </a:r>
          </a:p>
          <a:p>
            <a:pPr marL="571500" lvl="1" indent="-381000" eaLnBrk="1" hangingPunct="1">
              <a:lnSpc>
                <a:spcPct val="110000"/>
              </a:lnSpc>
              <a:spcBef>
                <a:spcPct val="25000"/>
              </a:spcBef>
              <a:buFontTx/>
              <a:buChar char="•"/>
            </a:pPr>
            <a:r>
              <a:rPr kumimoji="0" lang="pt-BR" altLang="pt-BR" sz="2400"/>
              <a:t>A solução depende continuamente dos dados de entrada. Isto é: uma perturbação pequena nos dados de entrada causa uma perturbação pequena na solução</a:t>
            </a:r>
            <a:r>
              <a:rPr kumimoji="0" lang="pt-BR" altLang="pt-BR" sz="2000"/>
              <a:t> </a:t>
            </a:r>
          </a:p>
          <a:p>
            <a:pPr marL="0" indent="0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pt-BR" altLang="pt-BR" sz="2800"/>
              <a:t>Um  problema é  </a:t>
            </a:r>
            <a:r>
              <a:rPr lang="pt-BR" altLang="pt-BR" sz="2800" i="1"/>
              <a:t>mal-posto</a:t>
            </a:r>
            <a:r>
              <a:rPr lang="pt-BR" altLang="pt-BR" sz="2800"/>
              <a:t> se alguma das condições acima não é satisfeita.</a:t>
            </a:r>
          </a:p>
          <a:p>
            <a:pPr marL="0" indent="0" eaLnBrk="1" hangingPunct="1">
              <a:lnSpc>
                <a:spcPct val="90000"/>
              </a:lnSpc>
              <a:spcBef>
                <a:spcPct val="50000"/>
              </a:spcBef>
              <a:buFontTx/>
              <a:buNone/>
            </a:pPr>
            <a:r>
              <a:rPr lang="pt-BR" altLang="pt-BR" sz="2800"/>
              <a:t>Problemas inversos são problemas </a:t>
            </a:r>
            <a:r>
              <a:rPr kumimoji="0" lang="pt-BR" altLang="pt-BR" sz="2800" b="1" i="1">
                <a:solidFill>
                  <a:schemeClr val="accent2"/>
                </a:solidFill>
              </a:rPr>
              <a:t>mal-postos</a:t>
            </a:r>
            <a:r>
              <a:rPr lang="pt-BR" altLang="pt-BR" sz="2800"/>
              <a:t>.</a:t>
            </a:r>
          </a:p>
        </p:txBody>
      </p:sp>
      <p:pic>
        <p:nvPicPr>
          <p:cNvPr id="32772" name="Picture 4" descr="Hadamard[1]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62800" y="1752600"/>
            <a:ext cx="1062038" cy="1295400"/>
          </a:xfrm>
          <a:noFill/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altLang="pt-BR" sz="3200" dirty="0"/>
              <a:t>Na </a:t>
            </a:r>
            <a:r>
              <a:rPr lang="en-US" altLang="pt-BR" sz="3200" dirty="0" err="1"/>
              <a:t>mitologia</a:t>
            </a:r>
            <a:r>
              <a:rPr lang="en-US" altLang="pt-BR" sz="3200" dirty="0"/>
              <a:t> </a:t>
            </a:r>
            <a:r>
              <a:rPr lang="en-US" altLang="pt-BR" sz="3200" dirty="0" err="1"/>
              <a:t>grega</a:t>
            </a:r>
            <a:r>
              <a:rPr lang="en-US" altLang="pt-BR" sz="3200" dirty="0"/>
              <a:t>, a Terra era </a:t>
            </a:r>
            <a:r>
              <a:rPr lang="en-US" altLang="pt-BR" sz="3200" dirty="0" err="1"/>
              <a:t>limitada</a:t>
            </a:r>
            <a:r>
              <a:rPr lang="en-US" altLang="pt-BR" sz="3200" dirty="0"/>
              <a:t> à </a:t>
            </a:r>
            <a:r>
              <a:rPr lang="en-US" altLang="pt-BR" sz="3200" dirty="0" err="1"/>
              <a:t>região</a:t>
            </a:r>
            <a:r>
              <a:rPr lang="en-US" altLang="pt-BR" sz="3200" dirty="0"/>
              <a:t> do </a:t>
            </a:r>
            <a:r>
              <a:rPr lang="en-US" altLang="pt-BR" sz="3200" dirty="0" err="1"/>
              <a:t>mediterrâneo</a:t>
            </a:r>
            <a:r>
              <a:rPr lang="en-US" altLang="pt-BR" sz="3200" dirty="0"/>
              <a:t> </a:t>
            </a:r>
            <a:r>
              <a:rPr lang="en-US" altLang="pt-BR" sz="3200" dirty="0" err="1"/>
              <a:t>em</a:t>
            </a:r>
            <a:r>
              <a:rPr lang="en-US" altLang="pt-BR" sz="3200" dirty="0"/>
              <a:t> forma de disco.</a:t>
            </a:r>
          </a:p>
          <a:p>
            <a:r>
              <a:rPr lang="pt-BR" sz="3200" dirty="0">
                <a:highlight>
                  <a:srgbClr val="FFFF00"/>
                </a:highlight>
              </a:rPr>
              <a:t>O império chinês do terceiro milênio da era pré-cristã utilizava “cartas da direção sul”, elaborado com ajuda de um ‘</a:t>
            </a:r>
            <a:r>
              <a:rPr lang="pt-BR" sz="3200" i="1" dirty="0">
                <a:highlight>
                  <a:srgbClr val="FFFF00"/>
                </a:highlight>
              </a:rPr>
              <a:t>material que indicava a direção norte’</a:t>
            </a:r>
            <a:r>
              <a:rPr lang="pt-BR" sz="3200" dirty="0">
                <a:highlight>
                  <a:srgbClr val="FFFF00"/>
                </a:highlight>
              </a:rPr>
              <a:t>.</a:t>
            </a:r>
          </a:p>
          <a:p>
            <a:r>
              <a:rPr lang="pt-BR" altLang="pt-BR" sz="3200" dirty="0"/>
              <a:t>Os observadores antigos na Índia notaram regularidades nas variações sazonais e anuais e propuseram calendários vinculados às posições das estrelas ‘fixas’.</a:t>
            </a:r>
          </a:p>
        </p:txBody>
      </p:sp>
    </p:spTree>
    <p:extLst>
      <p:ext uri="{BB962C8B-B14F-4D97-AF65-F5344CB8AC3E}">
        <p14:creationId xmlns:p14="http://schemas.microsoft.com/office/powerpoint/2010/main" val="3163618813"/>
      </p:ext>
    </p:extLst>
  </p:cSld>
  <p:clrMapOvr>
    <a:masterClrMapping/>
  </p:clrMapOvr>
  <p:transition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60350"/>
            <a:ext cx="8610600" cy="762000"/>
          </a:xfrm>
        </p:spPr>
        <p:txBody>
          <a:bodyPr/>
          <a:lstStyle/>
          <a:p>
            <a:r>
              <a:rPr lang="pt-BR" altLang="pt-BR"/>
              <a:t>Exercício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algn="just">
              <a:lnSpc>
                <a:spcPct val="110000"/>
              </a:lnSpc>
              <a:buFontTx/>
              <a:buNone/>
            </a:pPr>
            <a:r>
              <a:rPr lang="pt-BR" altLang="pt-BR" sz="3200"/>
              <a:t>Determine se os problemas abaixo são bem postos, ou não:</a:t>
            </a:r>
          </a:p>
          <a:p>
            <a:pPr marL="952500" lvl="1" indent="-469900">
              <a:lnSpc>
                <a:spcPct val="170000"/>
              </a:lnSpc>
              <a:buFontTx/>
              <a:buAutoNum type="arabicPeriod"/>
            </a:pPr>
            <a:r>
              <a:rPr lang="pt-BR" altLang="pt-BR" sz="2400"/>
              <a:t>Ache a solução de 2x – 3 = 0</a:t>
            </a:r>
          </a:p>
          <a:p>
            <a:pPr marL="952500" lvl="1" indent="-469900">
              <a:lnSpc>
                <a:spcPct val="170000"/>
              </a:lnSpc>
              <a:buFontTx/>
              <a:buAutoNum type="arabicPeriod"/>
            </a:pPr>
            <a:r>
              <a:rPr lang="pt-BR" altLang="pt-BR" sz="2400"/>
              <a:t>Dado que x = 4, ache a solução de  a + bx = 0</a:t>
            </a:r>
          </a:p>
          <a:p>
            <a:pPr marL="952500" lvl="1" indent="-469900">
              <a:lnSpc>
                <a:spcPct val="170000"/>
              </a:lnSpc>
              <a:buFontTx/>
              <a:buAutoNum type="arabicPeriod"/>
            </a:pPr>
            <a:r>
              <a:rPr lang="pt-BR" altLang="pt-BR" sz="2400"/>
              <a:t>Ache a solução de ax</a:t>
            </a:r>
            <a:r>
              <a:rPr lang="pt-BR" altLang="pt-BR" sz="2400" baseline="30000"/>
              <a:t>2</a:t>
            </a:r>
            <a:r>
              <a:rPr lang="pt-BR" altLang="pt-BR" sz="2400"/>
              <a:t> – 2x + 1 = 0</a:t>
            </a:r>
          </a:p>
          <a:p>
            <a:pPr marL="0" indent="0">
              <a:buFontTx/>
              <a:buNone/>
            </a:pPr>
            <a:endParaRPr lang="pt-BR" altLang="pt-BR"/>
          </a:p>
        </p:txBody>
      </p:sp>
    </p:spTree>
  </p:cSld>
  <p:clrMapOvr>
    <a:masterClrMapping/>
  </p:clrMapOvr>
  <p:transition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Problema direto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sz="half" idx="2"/>
          </p:nvPr>
        </p:nvSpPr>
        <p:spPr>
          <a:xfrm>
            <a:off x="381000" y="4343400"/>
            <a:ext cx="8382000" cy="2057400"/>
          </a:xfrm>
        </p:spPr>
        <p:txBody>
          <a:bodyPr/>
          <a:lstStyle/>
          <a:p>
            <a:pPr marL="381000" indent="-381000" eaLnBrk="1" hangingPunct="1">
              <a:spcBef>
                <a:spcPct val="50000"/>
              </a:spcBef>
              <a:buFontTx/>
              <a:buNone/>
            </a:pPr>
            <a:r>
              <a:rPr kumimoji="0" lang="pt-BR" altLang="pt-BR" sz="2400">
                <a:solidFill>
                  <a:srgbClr val="006699"/>
                </a:solidFill>
              </a:rPr>
              <a:t>Exemplos:</a:t>
            </a:r>
          </a:p>
          <a:p>
            <a:pPr marL="381000" indent="-381000" eaLnBrk="1" hangingPunct="1">
              <a:spcBef>
                <a:spcPct val="50000"/>
              </a:spcBef>
              <a:buFontTx/>
              <a:buAutoNum type="arabicPeriod"/>
            </a:pPr>
            <a:r>
              <a:rPr kumimoji="0" lang="pt-BR" altLang="pt-BR" sz="2400">
                <a:solidFill>
                  <a:srgbClr val="006699"/>
                </a:solidFill>
              </a:rPr>
              <a:t>Se há um terremoto no oceano Pacífico, onde a onda Tsunami vai acontecer? Quando? </a:t>
            </a:r>
          </a:p>
          <a:p>
            <a:pPr marL="381000" indent="-381000" eaLnBrk="1" hangingPunct="1">
              <a:spcBef>
                <a:spcPct val="50000"/>
              </a:spcBef>
              <a:buFontTx/>
              <a:buAutoNum type="arabicPeriod"/>
            </a:pPr>
            <a:r>
              <a:rPr kumimoji="0" lang="pt-BR" altLang="pt-BR" sz="2400">
                <a:solidFill>
                  <a:srgbClr val="006699"/>
                </a:solidFill>
              </a:rPr>
              <a:t>Qual é a transformada de Fourier de uma imagem?</a:t>
            </a:r>
          </a:p>
        </p:txBody>
      </p:sp>
      <p:sp>
        <p:nvSpPr>
          <p:cNvPr id="34820" name="Rectangle 4"/>
          <p:cNvSpPr>
            <a:spLocks noChangeArrowheads="1"/>
          </p:cNvSpPr>
          <p:nvPr/>
        </p:nvSpPr>
        <p:spPr bwMode="auto">
          <a:xfrm>
            <a:off x="3429000" y="1752600"/>
            <a:ext cx="2286000" cy="1219200"/>
          </a:xfrm>
          <a:prstGeom prst="rect">
            <a:avLst/>
          </a:prstGeom>
          <a:solidFill>
            <a:srgbClr val="3C735A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pt-BR" altLang="pt-BR" sz="3600">
                <a:latin typeface="Arial" panose="020B0604020202020204" pitchFamily="34" charset="0"/>
              </a:rPr>
              <a:t>Modelo</a:t>
            </a:r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34821" name="Line 5"/>
          <p:cNvSpPr>
            <a:spLocks noChangeShapeType="1"/>
          </p:cNvSpPr>
          <p:nvPr/>
        </p:nvSpPr>
        <p:spPr bwMode="auto">
          <a:xfrm>
            <a:off x="2133600" y="2362200"/>
            <a:ext cx="129540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34822" name="Line 6"/>
          <p:cNvSpPr>
            <a:spLocks noChangeShapeType="1"/>
          </p:cNvSpPr>
          <p:nvPr/>
        </p:nvSpPr>
        <p:spPr bwMode="auto">
          <a:xfrm>
            <a:off x="5715000" y="2362200"/>
            <a:ext cx="1066800" cy="0"/>
          </a:xfrm>
          <a:prstGeom prst="line">
            <a:avLst/>
          </a:prstGeom>
          <a:noFill/>
          <a:ln w="28575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34823" name="Text Box 7"/>
          <p:cNvSpPr txBox="1">
            <a:spLocks noChangeArrowheads="1"/>
          </p:cNvSpPr>
          <p:nvPr/>
        </p:nvSpPr>
        <p:spPr bwMode="auto">
          <a:xfrm>
            <a:off x="773113" y="1903413"/>
            <a:ext cx="1363662" cy="847725"/>
          </a:xfrm>
          <a:prstGeom prst="rect">
            <a:avLst/>
          </a:prstGeom>
          <a:noFill/>
          <a:ln w="25400">
            <a:solidFill>
              <a:srgbClr val="33CC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pt-BR" altLang="pt-BR">
                <a:solidFill>
                  <a:srgbClr val="006699"/>
                </a:solidFill>
                <a:latin typeface="Arial" panose="020B0604020202020204" pitchFamily="34" charset="0"/>
              </a:rPr>
              <a:t>Dado de</a:t>
            </a:r>
          </a:p>
          <a:p>
            <a:pPr algn="ctr" eaLnBrk="1" hangingPunct="1"/>
            <a:r>
              <a:rPr lang="pt-BR" altLang="pt-BR">
                <a:solidFill>
                  <a:srgbClr val="006699"/>
                </a:solidFill>
                <a:latin typeface="Arial" panose="020B0604020202020204" pitchFamily="34" charset="0"/>
              </a:rPr>
              <a:t>entrada</a:t>
            </a:r>
          </a:p>
        </p:txBody>
      </p:sp>
      <p:sp>
        <p:nvSpPr>
          <p:cNvPr id="34824" name="Text Box 8"/>
          <p:cNvSpPr txBox="1">
            <a:spLocks noChangeArrowheads="1"/>
          </p:cNvSpPr>
          <p:nvPr/>
        </p:nvSpPr>
        <p:spPr bwMode="auto">
          <a:xfrm>
            <a:off x="6789738" y="1903413"/>
            <a:ext cx="1363662" cy="847725"/>
          </a:xfrm>
          <a:prstGeom prst="rect">
            <a:avLst/>
          </a:prstGeom>
          <a:noFill/>
          <a:ln w="25400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pt-BR" altLang="pt-BR">
                <a:solidFill>
                  <a:schemeClr val="folHlink"/>
                </a:solidFill>
                <a:latin typeface="Arial" panose="020B0604020202020204" pitchFamily="34" charset="0"/>
              </a:rPr>
              <a:t>Dado de</a:t>
            </a:r>
            <a:br>
              <a:rPr lang="pt-BR" altLang="pt-BR">
                <a:solidFill>
                  <a:schemeClr val="folHlink"/>
                </a:solidFill>
                <a:latin typeface="Arial" panose="020B0604020202020204" pitchFamily="34" charset="0"/>
              </a:rPr>
            </a:br>
            <a:r>
              <a:rPr lang="pt-BR" altLang="pt-BR">
                <a:solidFill>
                  <a:schemeClr val="folHlink"/>
                </a:solidFill>
                <a:latin typeface="Arial" panose="020B0604020202020204" pitchFamily="34" charset="0"/>
              </a:rPr>
              <a:t> saída</a:t>
            </a:r>
          </a:p>
        </p:txBody>
      </p:sp>
      <p:sp>
        <p:nvSpPr>
          <p:cNvPr id="34825" name="Text Box 9"/>
          <p:cNvSpPr txBox="1">
            <a:spLocks noChangeArrowheads="1"/>
          </p:cNvSpPr>
          <p:nvPr/>
        </p:nvSpPr>
        <p:spPr bwMode="auto">
          <a:xfrm>
            <a:off x="898525" y="3276600"/>
            <a:ext cx="1036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2800" i="1">
                <a:solidFill>
                  <a:srgbClr val="006699"/>
                </a:solidFill>
                <a:latin typeface="Arial" panose="020B0604020202020204" pitchFamily="34" charset="0"/>
              </a:rPr>
              <a:t>Dado</a:t>
            </a:r>
          </a:p>
        </p:txBody>
      </p:sp>
      <p:sp>
        <p:nvSpPr>
          <p:cNvPr id="34826" name="Text Box 10"/>
          <p:cNvSpPr txBox="1">
            <a:spLocks noChangeArrowheads="1"/>
          </p:cNvSpPr>
          <p:nvPr/>
        </p:nvSpPr>
        <p:spPr bwMode="auto">
          <a:xfrm>
            <a:off x="6858000" y="3276600"/>
            <a:ext cx="12334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2800" i="1">
                <a:solidFill>
                  <a:schemeClr val="folHlink"/>
                </a:solidFill>
                <a:latin typeface="Arial" panose="020B0604020202020204" pitchFamily="34" charset="0"/>
              </a:rPr>
              <a:t>Obtido</a:t>
            </a:r>
          </a:p>
        </p:txBody>
      </p:sp>
      <p:sp>
        <p:nvSpPr>
          <p:cNvPr id="34827" name="Text Box 11"/>
          <p:cNvSpPr txBox="1">
            <a:spLocks noChangeArrowheads="1"/>
          </p:cNvSpPr>
          <p:nvPr/>
        </p:nvSpPr>
        <p:spPr bwMode="auto">
          <a:xfrm>
            <a:off x="3581400" y="3276600"/>
            <a:ext cx="1889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2800" i="1">
                <a:solidFill>
                  <a:srgbClr val="339933"/>
                </a:solidFill>
                <a:latin typeface="Arial" panose="020B0604020202020204" pitchFamily="34" charset="0"/>
              </a:rPr>
              <a:t>Conhecido</a:t>
            </a:r>
          </a:p>
        </p:txBody>
      </p:sp>
    </p:spTree>
  </p:cSld>
  <p:clrMapOvr>
    <a:masterClrMapping/>
  </p:clrMapOvr>
  <p:transition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PD – Matrizes</a:t>
            </a:r>
          </a:p>
        </p:txBody>
      </p:sp>
      <p:sp>
        <p:nvSpPr>
          <p:cNvPr id="35843" name="Text Box 3"/>
          <p:cNvSpPr txBox="1">
            <a:spLocks noChangeArrowheads="1"/>
          </p:cNvSpPr>
          <p:nvPr/>
        </p:nvSpPr>
        <p:spPr bwMode="auto">
          <a:xfrm>
            <a:off x="533400" y="1371600"/>
            <a:ext cx="6457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kumimoji="1" lang="pt-BR" altLang="pt-BR" sz="3600">
                <a:solidFill>
                  <a:srgbClr val="3C735A"/>
                </a:solidFill>
                <a:latin typeface="Arial" panose="020B0604020202020204" pitchFamily="34" charset="0"/>
              </a:rPr>
              <a:t>Exemplo: sistema linear (3 x 3)</a:t>
            </a:r>
          </a:p>
        </p:txBody>
      </p:sp>
      <p:graphicFrame>
        <p:nvGraphicFramePr>
          <p:cNvPr id="35844" name="Object 4"/>
          <p:cNvGraphicFramePr>
            <a:graphicFrameLocks noChangeAspect="1"/>
          </p:cNvGraphicFramePr>
          <p:nvPr/>
        </p:nvGraphicFramePr>
        <p:xfrm>
          <a:off x="2174875" y="2319338"/>
          <a:ext cx="3803650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58" name="Equação" r:id="rId3" imgW="1619359" imgH="704953" progId="Equation.3">
                  <p:embed/>
                </p:oleObj>
              </mc:Choice>
              <mc:Fallback>
                <p:oleObj name="Equação" r:id="rId3" imgW="1619359" imgH="704953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4875" y="2319338"/>
                        <a:ext cx="3803650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5" name="Text Box 5"/>
          <p:cNvSpPr txBox="1">
            <a:spLocks noChangeArrowheads="1"/>
          </p:cNvSpPr>
          <p:nvPr/>
        </p:nvSpPr>
        <p:spPr bwMode="auto">
          <a:xfrm>
            <a:off x="3886200" y="4418013"/>
            <a:ext cx="1036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2800" i="1">
                <a:solidFill>
                  <a:srgbClr val="006699"/>
                </a:solidFill>
                <a:latin typeface="Arial" panose="020B0604020202020204" pitchFamily="34" charset="0"/>
              </a:rPr>
              <a:t>Dado</a:t>
            </a:r>
          </a:p>
        </p:txBody>
      </p:sp>
      <p:sp>
        <p:nvSpPr>
          <p:cNvPr id="35846" name="Text Box 6"/>
          <p:cNvSpPr txBox="1">
            <a:spLocks noChangeArrowheads="1"/>
          </p:cNvSpPr>
          <p:nvPr/>
        </p:nvSpPr>
        <p:spPr bwMode="auto">
          <a:xfrm>
            <a:off x="5257800" y="4418013"/>
            <a:ext cx="12334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2800" i="1">
                <a:solidFill>
                  <a:schemeClr val="folHlink"/>
                </a:solidFill>
                <a:latin typeface="Arial" panose="020B0604020202020204" pitchFamily="34" charset="0"/>
              </a:rPr>
              <a:t>Obtido</a:t>
            </a:r>
          </a:p>
        </p:txBody>
      </p:sp>
      <p:sp>
        <p:nvSpPr>
          <p:cNvPr id="35847" name="Text Box 7"/>
          <p:cNvSpPr txBox="1">
            <a:spLocks noChangeArrowheads="1"/>
          </p:cNvSpPr>
          <p:nvPr/>
        </p:nvSpPr>
        <p:spPr bwMode="auto">
          <a:xfrm>
            <a:off x="1981200" y="4418013"/>
            <a:ext cx="18891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2800" i="1">
                <a:solidFill>
                  <a:srgbClr val="339933"/>
                </a:solidFill>
                <a:latin typeface="Arial" panose="020B0604020202020204" pitchFamily="34" charset="0"/>
              </a:rPr>
              <a:t>Conhecido</a:t>
            </a:r>
          </a:p>
        </p:txBody>
      </p:sp>
      <p:sp>
        <p:nvSpPr>
          <p:cNvPr id="35848" name="Text Box 8"/>
          <p:cNvSpPr txBox="1">
            <a:spLocks noChangeArrowheads="1"/>
          </p:cNvSpPr>
          <p:nvPr/>
        </p:nvSpPr>
        <p:spPr bwMode="auto">
          <a:xfrm>
            <a:off x="3352800" y="5257800"/>
            <a:ext cx="24542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6000" i="1">
                <a:solidFill>
                  <a:srgbClr val="339933"/>
                </a:solidFill>
              </a:rPr>
              <a:t>A</a:t>
            </a:r>
            <a:r>
              <a:rPr lang="pt-BR" altLang="pt-BR" sz="6000" i="1"/>
              <a:t> </a:t>
            </a:r>
            <a:r>
              <a:rPr lang="pt-BR" altLang="pt-BR" sz="6000" i="1">
                <a:solidFill>
                  <a:srgbClr val="006699"/>
                </a:solidFill>
              </a:rPr>
              <a:t>x</a:t>
            </a:r>
            <a:r>
              <a:rPr lang="pt-BR" altLang="pt-BR" sz="6000" i="1"/>
              <a:t> </a:t>
            </a:r>
            <a:r>
              <a:rPr lang="pt-BR" altLang="pt-BR" sz="6000" i="1">
                <a:solidFill>
                  <a:srgbClr val="006699"/>
                </a:solidFill>
              </a:rPr>
              <a:t>= </a:t>
            </a:r>
            <a:r>
              <a:rPr lang="pt-BR" altLang="pt-BR" sz="6000" i="1">
                <a:solidFill>
                  <a:schemeClr val="folHlink"/>
                </a:solidFill>
              </a:rPr>
              <a:t>b</a:t>
            </a:r>
            <a:endParaRPr lang="pt-BR" altLang="pt-BR" sz="6000">
              <a:solidFill>
                <a:schemeClr val="folHlink"/>
              </a:solidFill>
            </a:endParaRPr>
          </a:p>
        </p:txBody>
      </p:sp>
    </p:spTree>
  </p:cSld>
  <p:clrMapOvr>
    <a:masterClrMapping/>
  </p:clrMapOvr>
  <p:transition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Problema inverso do tipo I</a:t>
            </a:r>
          </a:p>
        </p:txBody>
      </p:sp>
      <p:sp>
        <p:nvSpPr>
          <p:cNvPr id="36867" name="Rectangle 3"/>
          <p:cNvSpPr>
            <a:spLocks noChangeArrowheads="1"/>
          </p:cNvSpPr>
          <p:nvPr/>
        </p:nvSpPr>
        <p:spPr bwMode="auto">
          <a:xfrm>
            <a:off x="3429000" y="1828800"/>
            <a:ext cx="2286000" cy="1219200"/>
          </a:xfrm>
          <a:prstGeom prst="rect">
            <a:avLst/>
          </a:prstGeom>
          <a:solidFill>
            <a:srgbClr val="3C735A"/>
          </a:solidFill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pt-BR" altLang="pt-BR" sz="3600">
                <a:latin typeface="Arial" panose="020B0604020202020204" pitchFamily="34" charset="0"/>
              </a:rPr>
              <a:t>Modelo</a:t>
            </a:r>
          </a:p>
        </p:txBody>
      </p:sp>
      <p:sp>
        <p:nvSpPr>
          <p:cNvPr id="36868" name="Line 4"/>
          <p:cNvSpPr>
            <a:spLocks noChangeShapeType="1"/>
          </p:cNvSpPr>
          <p:nvPr/>
        </p:nvSpPr>
        <p:spPr bwMode="auto">
          <a:xfrm>
            <a:off x="2133600" y="2438400"/>
            <a:ext cx="1295400" cy="0"/>
          </a:xfrm>
          <a:prstGeom prst="line">
            <a:avLst/>
          </a:prstGeom>
          <a:noFill/>
          <a:ln w="25400">
            <a:solidFill>
              <a:schemeClr val="folHlink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pt-BR"/>
          </a:p>
        </p:txBody>
      </p:sp>
      <p:sp>
        <p:nvSpPr>
          <p:cNvPr id="36869" name="Line 5"/>
          <p:cNvSpPr>
            <a:spLocks noChangeShapeType="1"/>
          </p:cNvSpPr>
          <p:nvPr/>
        </p:nvSpPr>
        <p:spPr bwMode="auto">
          <a:xfrm>
            <a:off x="5715000" y="2438400"/>
            <a:ext cx="1066800" cy="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pt-BR"/>
          </a:p>
        </p:txBody>
      </p:sp>
      <p:sp>
        <p:nvSpPr>
          <p:cNvPr id="36870" name="Text Box 6"/>
          <p:cNvSpPr txBox="1">
            <a:spLocks noChangeArrowheads="1"/>
          </p:cNvSpPr>
          <p:nvPr/>
        </p:nvSpPr>
        <p:spPr bwMode="auto">
          <a:xfrm>
            <a:off x="773113" y="1979613"/>
            <a:ext cx="1363662" cy="847725"/>
          </a:xfrm>
          <a:prstGeom prst="rect">
            <a:avLst/>
          </a:prstGeom>
          <a:noFill/>
          <a:ln w="25400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pt-BR" altLang="pt-BR">
                <a:solidFill>
                  <a:schemeClr val="folHlink"/>
                </a:solidFill>
                <a:latin typeface="Arial" panose="020B0604020202020204" pitchFamily="34" charset="0"/>
              </a:rPr>
              <a:t>Dado de</a:t>
            </a:r>
          </a:p>
          <a:p>
            <a:pPr algn="ctr" eaLnBrk="1" hangingPunct="1"/>
            <a:r>
              <a:rPr lang="pt-BR" altLang="pt-BR">
                <a:solidFill>
                  <a:schemeClr val="folHlink"/>
                </a:solidFill>
                <a:latin typeface="Arial" panose="020B0604020202020204" pitchFamily="34" charset="0"/>
              </a:rPr>
              <a:t>entrada</a:t>
            </a:r>
          </a:p>
        </p:txBody>
      </p:sp>
      <p:sp>
        <p:nvSpPr>
          <p:cNvPr id="36871" name="Text Box 7"/>
          <p:cNvSpPr txBox="1">
            <a:spLocks noChangeArrowheads="1"/>
          </p:cNvSpPr>
          <p:nvPr/>
        </p:nvSpPr>
        <p:spPr bwMode="auto">
          <a:xfrm>
            <a:off x="6789738" y="1979613"/>
            <a:ext cx="1363662" cy="847725"/>
          </a:xfrm>
          <a:prstGeom prst="rect">
            <a:avLst/>
          </a:prstGeom>
          <a:noFill/>
          <a:ln w="28575">
            <a:solidFill>
              <a:srgbClr val="33CC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pt-BR" altLang="pt-BR">
                <a:solidFill>
                  <a:srgbClr val="006699"/>
                </a:solidFill>
                <a:latin typeface="Arial" panose="020B0604020202020204" pitchFamily="34" charset="0"/>
              </a:rPr>
              <a:t>Dado de</a:t>
            </a:r>
            <a:br>
              <a:rPr lang="pt-BR" altLang="pt-BR">
                <a:solidFill>
                  <a:srgbClr val="006699"/>
                </a:solidFill>
                <a:latin typeface="Arial" panose="020B0604020202020204" pitchFamily="34" charset="0"/>
              </a:rPr>
            </a:br>
            <a:r>
              <a:rPr lang="pt-BR" altLang="pt-BR">
                <a:solidFill>
                  <a:srgbClr val="006699"/>
                </a:solidFill>
                <a:latin typeface="Arial" panose="020B0604020202020204" pitchFamily="34" charset="0"/>
              </a:rPr>
              <a:t> saída</a:t>
            </a:r>
          </a:p>
        </p:txBody>
      </p:sp>
      <p:sp>
        <p:nvSpPr>
          <p:cNvPr id="36872" name="Text Box 8"/>
          <p:cNvSpPr txBox="1">
            <a:spLocks noChangeArrowheads="1"/>
          </p:cNvSpPr>
          <p:nvPr/>
        </p:nvSpPr>
        <p:spPr bwMode="auto">
          <a:xfrm>
            <a:off x="381000" y="3505200"/>
            <a:ext cx="2443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2800" i="1">
                <a:solidFill>
                  <a:schemeClr val="folHlink"/>
                </a:solidFill>
                <a:latin typeface="Arial" panose="020B0604020202020204" pitchFamily="34" charset="0"/>
              </a:rPr>
              <a:t>Desconhecido</a:t>
            </a:r>
          </a:p>
        </p:txBody>
      </p:sp>
      <p:sp>
        <p:nvSpPr>
          <p:cNvPr id="36873" name="Text Box 9"/>
          <p:cNvSpPr txBox="1">
            <a:spLocks noChangeArrowheads="1"/>
          </p:cNvSpPr>
          <p:nvPr/>
        </p:nvSpPr>
        <p:spPr bwMode="auto">
          <a:xfrm>
            <a:off x="7010400" y="3505200"/>
            <a:ext cx="1036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2800" i="1">
                <a:solidFill>
                  <a:srgbClr val="006699"/>
                </a:solidFill>
                <a:latin typeface="Arial" panose="020B0604020202020204" pitchFamily="34" charset="0"/>
              </a:rPr>
              <a:t>Dado</a:t>
            </a:r>
          </a:p>
        </p:txBody>
      </p:sp>
      <p:sp>
        <p:nvSpPr>
          <p:cNvPr id="36874" name="Text Box 10"/>
          <p:cNvSpPr txBox="1">
            <a:spLocks noChangeArrowheads="1"/>
          </p:cNvSpPr>
          <p:nvPr/>
        </p:nvSpPr>
        <p:spPr bwMode="auto">
          <a:xfrm>
            <a:off x="3657600" y="3505200"/>
            <a:ext cx="1889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2800" i="1">
                <a:solidFill>
                  <a:srgbClr val="339933"/>
                </a:solidFill>
                <a:latin typeface="Arial" panose="020B0604020202020204" pitchFamily="34" charset="0"/>
              </a:rPr>
              <a:t>Conhecido</a:t>
            </a:r>
          </a:p>
        </p:txBody>
      </p:sp>
      <p:sp>
        <p:nvSpPr>
          <p:cNvPr id="36875" name="Rectangle 11"/>
          <p:cNvSpPr>
            <a:spLocks noChangeArrowheads="1"/>
          </p:cNvSpPr>
          <p:nvPr/>
        </p:nvSpPr>
        <p:spPr bwMode="auto">
          <a:xfrm>
            <a:off x="457200" y="4419600"/>
            <a:ext cx="8077200" cy="1938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pt-BR">
                <a:solidFill>
                  <a:srgbClr val="006699"/>
                </a:solidFill>
                <a:latin typeface="Arial" panose="020B0604020202020204" pitchFamily="34" charset="0"/>
              </a:rPr>
              <a:t>Exemplos: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pt-BR" altLang="pt-BR">
                <a:solidFill>
                  <a:srgbClr val="006699"/>
                </a:solidFill>
                <a:latin typeface="Arial" panose="020B0604020202020204" pitchFamily="34" charset="0"/>
              </a:rPr>
              <a:t>Em sismologia: onde é a fonte de um terremoto?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pt-BR" altLang="pt-BR">
                <a:solidFill>
                  <a:srgbClr val="006699"/>
                </a:solidFill>
                <a:latin typeface="Arial" panose="020B0604020202020204" pitchFamily="34" charset="0"/>
              </a:rPr>
              <a:t>Perícia criminal: o sumarino Krusk explodiu ou não? Onde?</a:t>
            </a:r>
          </a:p>
        </p:txBody>
      </p:sp>
    </p:spTree>
  </p:cSld>
  <p:clrMapOvr>
    <a:masterClrMapping/>
  </p:clrMapOvr>
  <p:transition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PI-I: Matrizes</a:t>
            </a:r>
          </a:p>
        </p:txBody>
      </p:sp>
      <p:graphicFrame>
        <p:nvGraphicFramePr>
          <p:cNvPr id="37891" name="Object 3"/>
          <p:cNvGraphicFramePr>
            <a:graphicFrameLocks noChangeAspect="1"/>
          </p:cNvGraphicFramePr>
          <p:nvPr/>
        </p:nvGraphicFramePr>
        <p:xfrm>
          <a:off x="2160588" y="2319338"/>
          <a:ext cx="3832225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6" name="Equação" r:id="rId3" imgW="1628804" imgH="704953" progId="Equation.3">
                  <p:embed/>
                </p:oleObj>
              </mc:Choice>
              <mc:Fallback>
                <p:oleObj name="Equação" r:id="rId3" imgW="1628804" imgH="70495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60588" y="2319338"/>
                        <a:ext cx="3832225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2" name="Text Box 4"/>
          <p:cNvSpPr txBox="1">
            <a:spLocks noChangeArrowheads="1"/>
          </p:cNvSpPr>
          <p:nvPr/>
        </p:nvSpPr>
        <p:spPr bwMode="auto">
          <a:xfrm>
            <a:off x="2895600" y="4418013"/>
            <a:ext cx="24431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2800" i="1">
                <a:solidFill>
                  <a:schemeClr val="folHlink"/>
                </a:solidFill>
                <a:latin typeface="Arial" panose="020B0604020202020204" pitchFamily="34" charset="0"/>
              </a:rPr>
              <a:t>Desconhecido</a:t>
            </a:r>
          </a:p>
        </p:txBody>
      </p:sp>
      <p:sp>
        <p:nvSpPr>
          <p:cNvPr id="37893" name="Text Box 5"/>
          <p:cNvSpPr txBox="1">
            <a:spLocks noChangeArrowheads="1"/>
          </p:cNvSpPr>
          <p:nvPr/>
        </p:nvSpPr>
        <p:spPr bwMode="auto">
          <a:xfrm>
            <a:off x="5257800" y="4418013"/>
            <a:ext cx="1036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2800" i="1">
                <a:solidFill>
                  <a:srgbClr val="006699"/>
                </a:solidFill>
                <a:latin typeface="Arial" panose="020B0604020202020204" pitchFamily="34" charset="0"/>
              </a:rPr>
              <a:t>Dado</a:t>
            </a:r>
          </a:p>
        </p:txBody>
      </p:sp>
      <p:sp>
        <p:nvSpPr>
          <p:cNvPr id="37894" name="Text Box 6"/>
          <p:cNvSpPr txBox="1">
            <a:spLocks noChangeArrowheads="1"/>
          </p:cNvSpPr>
          <p:nvPr/>
        </p:nvSpPr>
        <p:spPr bwMode="auto">
          <a:xfrm>
            <a:off x="1066800" y="4418013"/>
            <a:ext cx="18891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2800" i="1">
                <a:solidFill>
                  <a:srgbClr val="339933"/>
                </a:solidFill>
                <a:latin typeface="Arial" panose="020B0604020202020204" pitchFamily="34" charset="0"/>
              </a:rPr>
              <a:t>Conhecido</a:t>
            </a:r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3352800" y="5257800"/>
            <a:ext cx="24542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6000" i="1">
                <a:solidFill>
                  <a:srgbClr val="339933"/>
                </a:solidFill>
              </a:rPr>
              <a:t>A</a:t>
            </a:r>
            <a:r>
              <a:rPr lang="pt-BR" altLang="pt-BR" sz="6000" i="1"/>
              <a:t> </a:t>
            </a:r>
            <a:r>
              <a:rPr lang="pt-BR" altLang="pt-BR" sz="6000" i="1">
                <a:solidFill>
                  <a:schemeClr val="folHlink"/>
                </a:solidFill>
              </a:rPr>
              <a:t>x</a:t>
            </a:r>
            <a:r>
              <a:rPr lang="pt-BR" altLang="pt-BR" sz="6000" i="1"/>
              <a:t> </a:t>
            </a:r>
            <a:r>
              <a:rPr lang="pt-BR" altLang="pt-BR" sz="6000" i="1">
                <a:solidFill>
                  <a:srgbClr val="006699"/>
                </a:solidFill>
              </a:rPr>
              <a:t>=</a:t>
            </a:r>
            <a:r>
              <a:rPr lang="pt-BR" altLang="pt-BR" sz="6000" i="1"/>
              <a:t> </a:t>
            </a:r>
            <a:r>
              <a:rPr lang="pt-BR" altLang="pt-BR" sz="6000" i="1">
                <a:solidFill>
                  <a:srgbClr val="006699"/>
                </a:solidFill>
              </a:rPr>
              <a:t>b</a:t>
            </a:r>
            <a:endParaRPr lang="pt-BR" altLang="pt-BR" sz="6000">
              <a:solidFill>
                <a:srgbClr val="006699"/>
              </a:solidFill>
            </a:endParaRPr>
          </a:p>
        </p:txBody>
      </p:sp>
      <p:sp>
        <p:nvSpPr>
          <p:cNvPr id="37896" name="Text Box 8"/>
          <p:cNvSpPr txBox="1">
            <a:spLocks noChangeArrowheads="1"/>
          </p:cNvSpPr>
          <p:nvPr/>
        </p:nvSpPr>
        <p:spPr bwMode="auto">
          <a:xfrm>
            <a:off x="533400" y="1371600"/>
            <a:ext cx="6457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kumimoji="1" lang="pt-BR" altLang="pt-BR" sz="3600">
                <a:solidFill>
                  <a:srgbClr val="3C735A"/>
                </a:solidFill>
                <a:latin typeface="Arial" panose="020B0604020202020204" pitchFamily="34" charset="0"/>
              </a:rPr>
              <a:t>Exemplo: sistema linear (3 x 3)</a:t>
            </a:r>
          </a:p>
        </p:txBody>
      </p:sp>
    </p:spTree>
  </p:cSld>
  <p:clrMapOvr>
    <a:masterClrMapping/>
  </p:clrMapOvr>
  <p:transition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Problema inverso do tipo II</a:t>
            </a:r>
          </a:p>
        </p:txBody>
      </p:sp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3352800" y="1981200"/>
            <a:ext cx="2286000" cy="1219200"/>
          </a:xfrm>
          <a:prstGeom prst="rect">
            <a:avLst/>
          </a:prstGeom>
          <a:solidFill>
            <a:schemeClr val="folHlink"/>
          </a:solidFill>
          <a:ln w="28575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pt-BR" altLang="pt-BR" sz="3600">
                <a:latin typeface="Arial" panose="020B0604020202020204" pitchFamily="34" charset="0"/>
              </a:rPr>
              <a:t>Modelo</a:t>
            </a:r>
          </a:p>
        </p:txBody>
      </p:sp>
      <p:sp>
        <p:nvSpPr>
          <p:cNvPr id="38916" name="Line 4"/>
          <p:cNvSpPr>
            <a:spLocks noChangeShapeType="1"/>
          </p:cNvSpPr>
          <p:nvPr/>
        </p:nvSpPr>
        <p:spPr bwMode="auto">
          <a:xfrm>
            <a:off x="2057400" y="2590800"/>
            <a:ext cx="1295400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pt-BR"/>
          </a:p>
        </p:txBody>
      </p:sp>
      <p:sp>
        <p:nvSpPr>
          <p:cNvPr id="38917" name="Line 5"/>
          <p:cNvSpPr>
            <a:spLocks noChangeShapeType="1"/>
          </p:cNvSpPr>
          <p:nvPr/>
        </p:nvSpPr>
        <p:spPr bwMode="auto">
          <a:xfrm>
            <a:off x="5638800" y="2590800"/>
            <a:ext cx="1066800" cy="0"/>
          </a:xfrm>
          <a:prstGeom prst="line">
            <a:avLst/>
          </a:prstGeom>
          <a:noFill/>
          <a:ln w="25400">
            <a:solidFill>
              <a:srgbClr val="0066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pt-BR"/>
          </a:p>
        </p:txBody>
      </p:sp>
      <p:sp>
        <p:nvSpPr>
          <p:cNvPr id="38918" name="Text Box 6"/>
          <p:cNvSpPr txBox="1">
            <a:spLocks noChangeArrowheads="1"/>
          </p:cNvSpPr>
          <p:nvPr/>
        </p:nvSpPr>
        <p:spPr bwMode="auto">
          <a:xfrm>
            <a:off x="696913" y="2132013"/>
            <a:ext cx="1363662" cy="847725"/>
          </a:xfrm>
          <a:prstGeom prst="rect">
            <a:avLst/>
          </a:prstGeom>
          <a:noFill/>
          <a:ln w="25400">
            <a:solidFill>
              <a:srgbClr val="0066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pt-BR" altLang="pt-BR">
                <a:solidFill>
                  <a:srgbClr val="006699"/>
                </a:solidFill>
                <a:latin typeface="Arial" panose="020B0604020202020204" pitchFamily="34" charset="0"/>
              </a:rPr>
              <a:t>Dado de</a:t>
            </a:r>
          </a:p>
          <a:p>
            <a:pPr algn="ctr" eaLnBrk="1" hangingPunct="1"/>
            <a:r>
              <a:rPr lang="pt-BR" altLang="pt-BR">
                <a:solidFill>
                  <a:srgbClr val="006699"/>
                </a:solidFill>
                <a:latin typeface="Arial" panose="020B0604020202020204" pitchFamily="34" charset="0"/>
              </a:rPr>
              <a:t>entrada</a:t>
            </a:r>
          </a:p>
        </p:txBody>
      </p:sp>
      <p:sp>
        <p:nvSpPr>
          <p:cNvPr id="38919" name="Text Box 7"/>
          <p:cNvSpPr txBox="1">
            <a:spLocks noChangeArrowheads="1"/>
          </p:cNvSpPr>
          <p:nvPr/>
        </p:nvSpPr>
        <p:spPr bwMode="auto">
          <a:xfrm>
            <a:off x="6789738" y="2132013"/>
            <a:ext cx="1363662" cy="847725"/>
          </a:xfrm>
          <a:prstGeom prst="rect">
            <a:avLst/>
          </a:prstGeom>
          <a:noFill/>
          <a:ln w="25400">
            <a:solidFill>
              <a:srgbClr val="00669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lang="pt-BR" altLang="pt-BR">
                <a:solidFill>
                  <a:srgbClr val="006699"/>
                </a:solidFill>
                <a:latin typeface="Arial" panose="020B0604020202020204" pitchFamily="34" charset="0"/>
              </a:rPr>
              <a:t>Dado de</a:t>
            </a:r>
            <a:br>
              <a:rPr lang="pt-BR" altLang="pt-BR">
                <a:solidFill>
                  <a:srgbClr val="006699"/>
                </a:solidFill>
                <a:latin typeface="Arial" panose="020B0604020202020204" pitchFamily="34" charset="0"/>
              </a:rPr>
            </a:br>
            <a:r>
              <a:rPr lang="pt-BR" altLang="pt-BR">
                <a:solidFill>
                  <a:srgbClr val="006699"/>
                </a:solidFill>
                <a:latin typeface="Arial" panose="020B0604020202020204" pitchFamily="34" charset="0"/>
              </a:rPr>
              <a:t> saída</a:t>
            </a:r>
          </a:p>
        </p:txBody>
      </p:sp>
      <p:sp>
        <p:nvSpPr>
          <p:cNvPr id="38920" name="Text Box 8"/>
          <p:cNvSpPr txBox="1">
            <a:spLocks noChangeArrowheads="1"/>
          </p:cNvSpPr>
          <p:nvPr/>
        </p:nvSpPr>
        <p:spPr bwMode="auto">
          <a:xfrm>
            <a:off x="762000" y="3581400"/>
            <a:ext cx="10366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2800" i="1">
                <a:solidFill>
                  <a:srgbClr val="006699"/>
                </a:solidFill>
                <a:latin typeface="Arial" panose="020B0604020202020204" pitchFamily="34" charset="0"/>
              </a:rPr>
              <a:t>Dado</a:t>
            </a:r>
          </a:p>
        </p:txBody>
      </p:sp>
      <p:sp>
        <p:nvSpPr>
          <p:cNvPr id="38921" name="Text Box 9"/>
          <p:cNvSpPr txBox="1">
            <a:spLocks noChangeArrowheads="1"/>
          </p:cNvSpPr>
          <p:nvPr/>
        </p:nvSpPr>
        <p:spPr bwMode="auto">
          <a:xfrm>
            <a:off x="6705600" y="3581400"/>
            <a:ext cx="12334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2800" i="1">
                <a:solidFill>
                  <a:srgbClr val="006699"/>
                </a:solidFill>
                <a:latin typeface="Arial" panose="020B0604020202020204" pitchFamily="34" charset="0"/>
              </a:rPr>
              <a:t>Obtido</a:t>
            </a:r>
          </a:p>
        </p:txBody>
      </p:sp>
      <p:sp>
        <p:nvSpPr>
          <p:cNvPr id="38922" name="Text Box 10"/>
          <p:cNvSpPr txBox="1">
            <a:spLocks noChangeArrowheads="1"/>
          </p:cNvSpPr>
          <p:nvPr/>
        </p:nvSpPr>
        <p:spPr bwMode="auto">
          <a:xfrm>
            <a:off x="3200400" y="3581400"/>
            <a:ext cx="24431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2800" i="1">
                <a:solidFill>
                  <a:schemeClr val="folHlink"/>
                </a:solidFill>
                <a:latin typeface="Arial" panose="020B0604020202020204" pitchFamily="34" charset="0"/>
              </a:rPr>
              <a:t>Desconhecido</a:t>
            </a:r>
          </a:p>
        </p:txBody>
      </p:sp>
      <p:sp>
        <p:nvSpPr>
          <p:cNvPr id="38923" name="Rectangle 11"/>
          <p:cNvSpPr>
            <a:spLocks noChangeArrowheads="1"/>
          </p:cNvSpPr>
          <p:nvPr/>
        </p:nvSpPr>
        <p:spPr bwMode="auto">
          <a:xfrm>
            <a:off x="457200" y="4448175"/>
            <a:ext cx="8281988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9144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3716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8288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286000" indent="-4572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pt-BR">
                <a:solidFill>
                  <a:srgbClr val="006699"/>
                </a:solidFill>
                <a:latin typeface="Arial" panose="020B0604020202020204" pitchFamily="34" charset="0"/>
              </a:rPr>
              <a:t>Exemplos: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pt-BR" altLang="pt-BR">
                <a:solidFill>
                  <a:srgbClr val="006699"/>
                </a:solidFill>
                <a:latin typeface="Arial" panose="020B0604020202020204" pitchFamily="34" charset="0"/>
              </a:rPr>
              <a:t>Em geofísica: dada a fonte e o registro, como é a Terra?</a:t>
            </a:r>
          </a:p>
          <a:p>
            <a:pPr eaLnBrk="1" hangingPunct="1">
              <a:spcBef>
                <a:spcPct val="50000"/>
              </a:spcBef>
              <a:buFontTx/>
              <a:buAutoNum type="arabicPeriod"/>
            </a:pPr>
            <a:r>
              <a:rPr lang="pt-BR" altLang="pt-BR">
                <a:solidFill>
                  <a:srgbClr val="006699"/>
                </a:solidFill>
                <a:latin typeface="Arial" panose="020B0604020202020204" pitchFamily="34" charset="0"/>
              </a:rPr>
              <a:t>Tomografia: dada a fonte e o registro, como é o corpo?</a:t>
            </a:r>
          </a:p>
        </p:txBody>
      </p:sp>
    </p:spTree>
  </p:cSld>
  <p:clrMapOvr>
    <a:masterClrMapping/>
  </p:clrMapOvr>
  <p:transition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PI-II: Matrizes</a:t>
            </a:r>
          </a:p>
        </p:txBody>
      </p:sp>
      <p:graphicFrame>
        <p:nvGraphicFramePr>
          <p:cNvPr id="39939" name="Object 3"/>
          <p:cNvGraphicFramePr>
            <a:graphicFrameLocks noChangeAspect="1"/>
          </p:cNvGraphicFramePr>
          <p:nvPr/>
        </p:nvGraphicFramePr>
        <p:xfrm>
          <a:off x="2190750" y="2319338"/>
          <a:ext cx="3773488" cy="166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4" name="Equação" r:id="rId3" imgW="1600200" imgH="704953" progId="Equation.3">
                  <p:embed/>
                </p:oleObj>
              </mc:Choice>
              <mc:Fallback>
                <p:oleObj name="Equação" r:id="rId3" imgW="1600200" imgH="704953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90750" y="2319338"/>
                        <a:ext cx="3773488" cy="166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9940" name="Text Box 4"/>
          <p:cNvSpPr txBox="1">
            <a:spLocks noChangeArrowheads="1"/>
          </p:cNvSpPr>
          <p:nvPr/>
        </p:nvSpPr>
        <p:spPr bwMode="auto">
          <a:xfrm>
            <a:off x="1447800" y="4418013"/>
            <a:ext cx="244316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2800" i="1">
                <a:solidFill>
                  <a:schemeClr val="folHlink"/>
                </a:solidFill>
                <a:latin typeface="Arial" panose="020B0604020202020204" pitchFamily="34" charset="0"/>
              </a:rPr>
              <a:t>Desconhecido</a:t>
            </a:r>
          </a:p>
        </p:txBody>
      </p:sp>
      <p:sp>
        <p:nvSpPr>
          <p:cNvPr id="39941" name="Text Box 5"/>
          <p:cNvSpPr txBox="1">
            <a:spLocks noChangeArrowheads="1"/>
          </p:cNvSpPr>
          <p:nvPr/>
        </p:nvSpPr>
        <p:spPr bwMode="auto">
          <a:xfrm>
            <a:off x="5257800" y="4418013"/>
            <a:ext cx="123348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2800" i="1">
                <a:solidFill>
                  <a:srgbClr val="006699"/>
                </a:solidFill>
                <a:latin typeface="Arial" panose="020B0604020202020204" pitchFamily="34" charset="0"/>
              </a:rPr>
              <a:t>Obtido</a:t>
            </a:r>
          </a:p>
        </p:txBody>
      </p:sp>
      <p:sp>
        <p:nvSpPr>
          <p:cNvPr id="39942" name="Text Box 6"/>
          <p:cNvSpPr txBox="1">
            <a:spLocks noChangeArrowheads="1"/>
          </p:cNvSpPr>
          <p:nvPr/>
        </p:nvSpPr>
        <p:spPr bwMode="auto">
          <a:xfrm>
            <a:off x="3886200" y="4418013"/>
            <a:ext cx="1036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2800" i="1">
                <a:solidFill>
                  <a:srgbClr val="006699"/>
                </a:solidFill>
                <a:latin typeface="Arial" panose="020B0604020202020204" pitchFamily="34" charset="0"/>
              </a:rPr>
              <a:t>Dado</a:t>
            </a:r>
          </a:p>
        </p:txBody>
      </p:sp>
      <p:sp>
        <p:nvSpPr>
          <p:cNvPr id="39943" name="Text Box 7"/>
          <p:cNvSpPr txBox="1">
            <a:spLocks noChangeArrowheads="1"/>
          </p:cNvSpPr>
          <p:nvPr/>
        </p:nvSpPr>
        <p:spPr bwMode="auto">
          <a:xfrm>
            <a:off x="3352800" y="5257800"/>
            <a:ext cx="24542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eaLnBrk="1" hangingPunct="1"/>
            <a:r>
              <a:rPr lang="pt-BR" altLang="pt-BR" sz="6000" i="1">
                <a:solidFill>
                  <a:schemeClr val="folHlink"/>
                </a:solidFill>
              </a:rPr>
              <a:t>A</a:t>
            </a:r>
            <a:r>
              <a:rPr lang="pt-BR" altLang="pt-BR" sz="6000" i="1"/>
              <a:t> </a:t>
            </a:r>
            <a:r>
              <a:rPr lang="pt-BR" altLang="pt-BR" sz="6000" i="1">
                <a:solidFill>
                  <a:srgbClr val="006699"/>
                </a:solidFill>
              </a:rPr>
              <a:t>x</a:t>
            </a:r>
            <a:r>
              <a:rPr lang="pt-BR" altLang="pt-BR" sz="6000" i="1"/>
              <a:t> </a:t>
            </a:r>
            <a:r>
              <a:rPr lang="pt-BR" altLang="pt-BR" sz="6000" i="1">
                <a:solidFill>
                  <a:srgbClr val="006699"/>
                </a:solidFill>
              </a:rPr>
              <a:t>=</a:t>
            </a:r>
            <a:r>
              <a:rPr lang="pt-BR" altLang="pt-BR" sz="6000" i="1"/>
              <a:t> </a:t>
            </a:r>
            <a:r>
              <a:rPr lang="pt-BR" altLang="pt-BR" sz="6000" i="1">
                <a:solidFill>
                  <a:srgbClr val="006699"/>
                </a:solidFill>
              </a:rPr>
              <a:t>b</a:t>
            </a:r>
            <a:endParaRPr lang="pt-BR" altLang="pt-BR" sz="6000">
              <a:solidFill>
                <a:srgbClr val="006699"/>
              </a:solidFill>
            </a:endParaRPr>
          </a:p>
        </p:txBody>
      </p:sp>
      <p:sp>
        <p:nvSpPr>
          <p:cNvPr id="39944" name="Text Box 8"/>
          <p:cNvSpPr txBox="1">
            <a:spLocks noChangeArrowheads="1"/>
          </p:cNvSpPr>
          <p:nvPr/>
        </p:nvSpPr>
        <p:spPr bwMode="auto">
          <a:xfrm>
            <a:off x="533400" y="1371600"/>
            <a:ext cx="6457950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/>
            <a:r>
              <a:rPr kumimoji="1" lang="pt-BR" altLang="pt-BR" sz="3600">
                <a:solidFill>
                  <a:srgbClr val="3C735A"/>
                </a:solidFill>
                <a:latin typeface="Arial" panose="020B0604020202020204" pitchFamily="34" charset="0"/>
              </a:rPr>
              <a:t>Exemplo: sistema linear (3 x 3)</a:t>
            </a:r>
          </a:p>
        </p:txBody>
      </p:sp>
    </p:spTree>
  </p:cSld>
  <p:clrMapOvr>
    <a:masterClrMapping/>
  </p:clrMapOvr>
  <p:transition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Resumo</a:t>
            </a:r>
          </a:p>
        </p:txBody>
      </p:sp>
      <p:grpSp>
        <p:nvGrpSpPr>
          <p:cNvPr id="40963" name="Group 3"/>
          <p:cNvGrpSpPr>
            <a:grpSpLocks/>
          </p:cNvGrpSpPr>
          <p:nvPr/>
        </p:nvGrpSpPr>
        <p:grpSpPr bwMode="auto">
          <a:xfrm>
            <a:off x="381000" y="1743075"/>
            <a:ext cx="7772400" cy="838200"/>
            <a:chOff x="240" y="1098"/>
            <a:chExt cx="4896" cy="528"/>
          </a:xfrm>
        </p:grpSpPr>
        <p:sp>
          <p:nvSpPr>
            <p:cNvPr id="40974" name="Rectangle 4"/>
            <p:cNvSpPr>
              <a:spLocks noChangeArrowheads="1"/>
            </p:cNvSpPr>
            <p:nvPr/>
          </p:nvSpPr>
          <p:spPr bwMode="auto">
            <a:xfrm>
              <a:off x="240" y="1098"/>
              <a:ext cx="4896" cy="528"/>
            </a:xfrm>
            <a:prstGeom prst="rect">
              <a:avLst/>
            </a:prstGeom>
            <a:solidFill>
              <a:srgbClr val="0066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grpSp>
          <p:nvGrpSpPr>
            <p:cNvPr id="40975" name="Group 5"/>
            <p:cNvGrpSpPr>
              <a:grpSpLocks/>
            </p:cNvGrpSpPr>
            <p:nvPr/>
          </p:nvGrpSpPr>
          <p:grpSpPr bwMode="auto">
            <a:xfrm>
              <a:off x="288" y="1104"/>
              <a:ext cx="4716" cy="519"/>
              <a:chOff x="288" y="1104"/>
              <a:chExt cx="4716" cy="519"/>
            </a:xfrm>
          </p:grpSpPr>
          <p:sp>
            <p:nvSpPr>
              <p:cNvPr id="40976" name="Text Box 6"/>
              <p:cNvSpPr txBox="1">
                <a:spLocks noChangeArrowheads="1"/>
              </p:cNvSpPr>
              <p:nvPr/>
            </p:nvSpPr>
            <p:spPr bwMode="auto">
              <a:xfrm>
                <a:off x="3744" y="1104"/>
                <a:ext cx="1260" cy="519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pt-BR" altLang="pt-BR" sz="4800" i="1"/>
                  <a:t>A x = </a:t>
                </a:r>
                <a:r>
                  <a:rPr lang="pt-BR" altLang="pt-BR" sz="4800" b="1" i="1">
                    <a:solidFill>
                      <a:srgbClr val="00FF00"/>
                    </a:solidFill>
                  </a:rPr>
                  <a:t>b</a:t>
                </a:r>
                <a:endParaRPr lang="pt-BR" altLang="pt-BR" sz="4800" b="1"/>
              </a:p>
            </p:txBody>
          </p:sp>
          <p:sp>
            <p:nvSpPr>
              <p:cNvPr id="40977" name="Text Box 7"/>
              <p:cNvSpPr txBox="1">
                <a:spLocks noChangeArrowheads="1"/>
              </p:cNvSpPr>
              <p:nvPr/>
            </p:nvSpPr>
            <p:spPr bwMode="auto">
              <a:xfrm>
                <a:off x="288" y="1173"/>
                <a:ext cx="2148" cy="404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kumimoji="1" lang="pt-BR" altLang="pt-BR" sz="3600">
                    <a:solidFill>
                      <a:srgbClr val="00FF99"/>
                    </a:solidFill>
                    <a:latin typeface="Arial" panose="020B0604020202020204" pitchFamily="34" charset="0"/>
                  </a:rPr>
                  <a:t>Problema direto</a:t>
                </a:r>
                <a:endParaRPr lang="pt-BR" altLang="pt-BR" sz="4000"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40964" name="Group 8"/>
          <p:cNvGrpSpPr>
            <a:grpSpLocks/>
          </p:cNvGrpSpPr>
          <p:nvPr/>
        </p:nvGrpSpPr>
        <p:grpSpPr bwMode="auto">
          <a:xfrm>
            <a:off x="381000" y="3200400"/>
            <a:ext cx="7772400" cy="839788"/>
            <a:chOff x="240" y="2016"/>
            <a:chExt cx="4896" cy="529"/>
          </a:xfrm>
        </p:grpSpPr>
        <p:sp>
          <p:nvSpPr>
            <p:cNvPr id="40970" name="Rectangle 9"/>
            <p:cNvSpPr>
              <a:spLocks noChangeArrowheads="1"/>
            </p:cNvSpPr>
            <p:nvPr/>
          </p:nvSpPr>
          <p:spPr bwMode="auto">
            <a:xfrm>
              <a:off x="240" y="2016"/>
              <a:ext cx="4896" cy="528"/>
            </a:xfrm>
            <a:prstGeom prst="rect">
              <a:avLst/>
            </a:prstGeom>
            <a:solidFill>
              <a:srgbClr val="0066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grpSp>
          <p:nvGrpSpPr>
            <p:cNvPr id="40971" name="Group 10"/>
            <p:cNvGrpSpPr>
              <a:grpSpLocks/>
            </p:cNvGrpSpPr>
            <p:nvPr/>
          </p:nvGrpSpPr>
          <p:grpSpPr bwMode="auto">
            <a:xfrm>
              <a:off x="288" y="2026"/>
              <a:ext cx="4738" cy="519"/>
              <a:chOff x="432" y="2026"/>
              <a:chExt cx="4738" cy="519"/>
            </a:xfrm>
          </p:grpSpPr>
          <p:sp>
            <p:nvSpPr>
              <p:cNvPr id="40972" name="Text Box 11"/>
              <p:cNvSpPr txBox="1">
                <a:spLocks noChangeArrowheads="1"/>
              </p:cNvSpPr>
              <p:nvPr/>
            </p:nvSpPr>
            <p:spPr bwMode="auto">
              <a:xfrm>
                <a:off x="3888" y="2026"/>
                <a:ext cx="1282" cy="519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pt-BR" altLang="pt-BR" sz="4800" i="1"/>
                  <a:t>A </a:t>
                </a:r>
                <a:r>
                  <a:rPr lang="pt-BR" altLang="pt-BR" sz="4800" b="1" i="1">
                    <a:solidFill>
                      <a:srgbClr val="00FF00"/>
                    </a:solidFill>
                  </a:rPr>
                  <a:t>x</a:t>
                </a:r>
                <a:r>
                  <a:rPr lang="pt-BR" altLang="pt-BR" sz="4800" i="1"/>
                  <a:t> = b</a:t>
                </a:r>
                <a:endParaRPr lang="pt-BR" altLang="pt-BR" sz="4800"/>
              </a:p>
            </p:txBody>
          </p:sp>
          <p:sp>
            <p:nvSpPr>
              <p:cNvPr id="40973" name="Text Box 12"/>
              <p:cNvSpPr txBox="1">
                <a:spLocks noChangeArrowheads="1"/>
              </p:cNvSpPr>
              <p:nvPr/>
            </p:nvSpPr>
            <p:spPr bwMode="auto">
              <a:xfrm>
                <a:off x="432" y="2095"/>
                <a:ext cx="2516" cy="404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kumimoji="1" lang="pt-BR" altLang="pt-BR" sz="3600">
                    <a:solidFill>
                      <a:srgbClr val="00FF99"/>
                    </a:solidFill>
                    <a:latin typeface="Arial" panose="020B0604020202020204" pitchFamily="34" charset="0"/>
                  </a:rPr>
                  <a:t>Problema inverso I</a:t>
                </a:r>
                <a:endParaRPr kumimoji="1" lang="pt-BR" altLang="pt-BR" sz="3000">
                  <a:solidFill>
                    <a:srgbClr val="00FF99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40965" name="Group 13"/>
          <p:cNvGrpSpPr>
            <a:grpSpLocks/>
          </p:cNvGrpSpPr>
          <p:nvPr/>
        </p:nvGrpSpPr>
        <p:grpSpPr bwMode="auto">
          <a:xfrm>
            <a:off x="381000" y="4724400"/>
            <a:ext cx="7772400" cy="839788"/>
            <a:chOff x="240" y="2976"/>
            <a:chExt cx="4896" cy="529"/>
          </a:xfrm>
        </p:grpSpPr>
        <p:sp>
          <p:nvSpPr>
            <p:cNvPr id="40966" name="Rectangle 14"/>
            <p:cNvSpPr>
              <a:spLocks noChangeArrowheads="1"/>
            </p:cNvSpPr>
            <p:nvPr/>
          </p:nvSpPr>
          <p:spPr bwMode="auto">
            <a:xfrm>
              <a:off x="240" y="2976"/>
              <a:ext cx="4896" cy="528"/>
            </a:xfrm>
            <a:prstGeom prst="rect">
              <a:avLst/>
            </a:prstGeom>
            <a:solidFill>
              <a:srgbClr val="006699"/>
            </a:solidFill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</a:defRPr>
              </a:lvl9pPr>
            </a:lstStyle>
            <a:p>
              <a:pPr eaLnBrk="1" hangingPunct="1"/>
              <a:endParaRPr lang="pt-BR" altLang="pt-BR"/>
            </a:p>
          </p:txBody>
        </p:sp>
        <p:grpSp>
          <p:nvGrpSpPr>
            <p:cNvPr id="40967" name="Group 15"/>
            <p:cNvGrpSpPr>
              <a:grpSpLocks/>
            </p:cNvGrpSpPr>
            <p:nvPr/>
          </p:nvGrpSpPr>
          <p:grpSpPr bwMode="auto">
            <a:xfrm>
              <a:off x="288" y="2986"/>
              <a:ext cx="4737" cy="519"/>
              <a:chOff x="528" y="2986"/>
              <a:chExt cx="4737" cy="519"/>
            </a:xfrm>
          </p:grpSpPr>
          <p:sp>
            <p:nvSpPr>
              <p:cNvPr id="40968" name="Text Box 16"/>
              <p:cNvSpPr txBox="1">
                <a:spLocks noChangeArrowheads="1"/>
              </p:cNvSpPr>
              <p:nvPr/>
            </p:nvSpPr>
            <p:spPr bwMode="auto">
              <a:xfrm>
                <a:off x="3984" y="2986"/>
                <a:ext cx="1281" cy="519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lang="pt-BR" altLang="pt-BR" sz="4800" b="1" i="1">
                    <a:solidFill>
                      <a:srgbClr val="00FF00"/>
                    </a:solidFill>
                  </a:rPr>
                  <a:t>A</a:t>
                </a:r>
                <a:r>
                  <a:rPr lang="pt-BR" altLang="pt-BR" sz="4800" i="1"/>
                  <a:t> x = b</a:t>
                </a:r>
                <a:endParaRPr lang="pt-BR" altLang="pt-BR" sz="4800"/>
              </a:p>
            </p:txBody>
          </p:sp>
          <p:sp>
            <p:nvSpPr>
              <p:cNvPr id="40969" name="Text Box 17"/>
              <p:cNvSpPr txBox="1">
                <a:spLocks noChangeArrowheads="1"/>
              </p:cNvSpPr>
              <p:nvPr/>
            </p:nvSpPr>
            <p:spPr bwMode="auto">
              <a:xfrm>
                <a:off x="528" y="3055"/>
                <a:ext cx="2596" cy="404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</a:defRPr>
                </a:lvl9pPr>
              </a:lstStyle>
              <a:p>
                <a:pPr eaLnBrk="1" hangingPunct="1"/>
                <a:r>
                  <a:rPr kumimoji="1" lang="pt-BR" altLang="pt-BR" sz="3600">
                    <a:solidFill>
                      <a:srgbClr val="00FF99"/>
                    </a:solidFill>
                    <a:latin typeface="Arial" panose="020B0604020202020204" pitchFamily="34" charset="0"/>
                  </a:rPr>
                  <a:t>Problema inverso II</a:t>
                </a:r>
                <a:endParaRPr lang="pt-BR" altLang="pt-BR" sz="4000">
                  <a:latin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Geofísica: história</a:t>
            </a:r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295400"/>
            <a:ext cx="8458200" cy="5105400"/>
          </a:xfrm>
          <a:noFill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r>
              <a:rPr lang="pt-BR" altLang="pt-BR" sz="3000" dirty="0"/>
              <a:t>Os observadores na Grécia notarem que havia ainda corpos celestes ‘não fixas’ e chamarem os de ‘</a:t>
            </a:r>
            <a:r>
              <a:rPr lang="pt-BR" altLang="pt-BR" sz="3000" dirty="0" err="1"/>
              <a:t>planetes</a:t>
            </a:r>
            <a:r>
              <a:rPr lang="pt-BR" altLang="pt-BR" sz="3000" dirty="0"/>
              <a:t>’ (significa ‘perambulantes’).</a:t>
            </a:r>
          </a:p>
          <a:p>
            <a:r>
              <a:rPr lang="pt-BR" altLang="pt-BR" sz="3000" dirty="0"/>
              <a:t>Pitágoras (582 – 507 AC) e seus seguidores especularem que a Terra é uma esfera. </a:t>
            </a:r>
          </a:p>
          <a:p>
            <a:r>
              <a:rPr lang="pt-BR" altLang="pt-BR" sz="3000" dirty="0"/>
              <a:t>Aristóteles (384 – 322 AC) adotou a prática de deduções baseadas em lógica aparente (silogismo) e propuseram um modelo do universo com Terra no seu centro.</a:t>
            </a:r>
          </a:p>
        </p:txBody>
      </p:sp>
    </p:spTree>
    <p:extLst>
      <p:ext uri="{BB962C8B-B14F-4D97-AF65-F5344CB8AC3E}">
        <p14:creationId xmlns:p14="http://schemas.microsoft.com/office/powerpoint/2010/main" val="396524877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aulas">
  <a:themeElements>
    <a:clrScheme name="">
      <a:dk1>
        <a:srgbClr val="000066"/>
      </a:dk1>
      <a:lt1>
        <a:srgbClr val="000066"/>
      </a:lt1>
      <a:dk2>
        <a:srgbClr val="FFCC00"/>
      </a:dk2>
      <a:lt2>
        <a:srgbClr val="220011"/>
      </a:lt2>
      <a:accent1>
        <a:srgbClr val="C0C0C0"/>
      </a:accent1>
      <a:accent2>
        <a:srgbClr val="56002B"/>
      </a:accent2>
      <a:accent3>
        <a:srgbClr val="AAAAB8"/>
      </a:accent3>
      <a:accent4>
        <a:srgbClr val="000056"/>
      </a:accent4>
      <a:accent5>
        <a:srgbClr val="DCDCDC"/>
      </a:accent5>
      <a:accent6>
        <a:srgbClr val="4D0026"/>
      </a:accent6>
      <a:hlink>
        <a:srgbClr val="9C004E"/>
      </a:hlink>
      <a:folHlink>
        <a:srgbClr val="FF6600"/>
      </a:folHlink>
    </a:clrScheme>
    <a:fontScheme name="aula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altLang="pt-B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aulas 1">
        <a:dk1>
          <a:srgbClr val="220011"/>
        </a:dk1>
        <a:lt1>
          <a:srgbClr val="FFFFCC"/>
        </a:lt1>
        <a:dk2>
          <a:srgbClr val="660033"/>
        </a:dk2>
        <a:lt2>
          <a:srgbClr val="FFCC00"/>
        </a:lt2>
        <a:accent1>
          <a:srgbClr val="CC0099"/>
        </a:accent1>
        <a:accent2>
          <a:srgbClr val="56002B"/>
        </a:accent2>
        <a:accent3>
          <a:srgbClr val="B8AAAD"/>
        </a:accent3>
        <a:accent4>
          <a:srgbClr val="DADAAE"/>
        </a:accent4>
        <a:accent5>
          <a:srgbClr val="E2AACA"/>
        </a:accent5>
        <a:accent6>
          <a:srgbClr val="4D0026"/>
        </a:accent6>
        <a:hlink>
          <a:srgbClr val="9C004E"/>
        </a:hlink>
        <a:folHlink>
          <a:srgbClr val="FF66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las 2">
        <a:dk1>
          <a:srgbClr val="000F1E"/>
        </a:dk1>
        <a:lt1>
          <a:srgbClr val="FFFFFF"/>
        </a:lt1>
        <a:dk2>
          <a:srgbClr val="003366"/>
        </a:dk2>
        <a:lt2>
          <a:srgbClr val="33CCCC"/>
        </a:lt2>
        <a:accent1>
          <a:srgbClr val="006699"/>
        </a:accent1>
        <a:accent2>
          <a:srgbClr val="003366"/>
        </a:accent2>
        <a:accent3>
          <a:srgbClr val="AAADB8"/>
        </a:accent3>
        <a:accent4>
          <a:srgbClr val="DADADA"/>
        </a:accent4>
        <a:accent5>
          <a:srgbClr val="AAB8CA"/>
        </a:accent5>
        <a:accent6>
          <a:srgbClr val="002D5C"/>
        </a:accent6>
        <a:hlink>
          <a:srgbClr val="0099CC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las 3">
        <a:dk1>
          <a:srgbClr val="002F2E"/>
        </a:dk1>
        <a:lt1>
          <a:srgbClr val="FFFFFF"/>
        </a:lt1>
        <a:dk2>
          <a:srgbClr val="008080"/>
        </a:dk2>
        <a:lt2>
          <a:srgbClr val="66FFCC"/>
        </a:lt2>
        <a:accent1>
          <a:srgbClr val="0099CC"/>
        </a:accent1>
        <a:accent2>
          <a:srgbClr val="005250"/>
        </a:accent2>
        <a:accent3>
          <a:srgbClr val="AAC0C0"/>
        </a:accent3>
        <a:accent4>
          <a:srgbClr val="DADADA"/>
        </a:accent4>
        <a:accent5>
          <a:srgbClr val="AACAE2"/>
        </a:accent5>
        <a:accent6>
          <a:srgbClr val="004948"/>
        </a:accent6>
        <a:hlink>
          <a:srgbClr val="00CC99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las 4">
        <a:dk1>
          <a:srgbClr val="000022"/>
        </a:dk1>
        <a:lt1>
          <a:srgbClr val="FFFFFF"/>
        </a:lt1>
        <a:dk2>
          <a:srgbClr val="000066"/>
        </a:dk2>
        <a:lt2>
          <a:srgbClr val="FFCC00"/>
        </a:lt2>
        <a:accent1>
          <a:srgbClr val="666699"/>
        </a:accent1>
        <a:accent2>
          <a:srgbClr val="000048"/>
        </a:accent2>
        <a:accent3>
          <a:srgbClr val="AAAAB8"/>
        </a:accent3>
        <a:accent4>
          <a:srgbClr val="DADADA"/>
        </a:accent4>
        <a:accent5>
          <a:srgbClr val="B8B8CA"/>
        </a:accent5>
        <a:accent6>
          <a:srgbClr val="000040"/>
        </a:accent6>
        <a:hlink>
          <a:srgbClr val="9999FF"/>
        </a:hlink>
        <a:folHlink>
          <a:srgbClr val="00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aulas 5">
        <a:dk1>
          <a:srgbClr val="663300"/>
        </a:dk1>
        <a:lt1>
          <a:srgbClr val="FFFFFF"/>
        </a:lt1>
        <a:dk2>
          <a:srgbClr val="000000"/>
        </a:dk2>
        <a:lt2>
          <a:srgbClr val="FFFF99"/>
        </a:lt2>
        <a:accent1>
          <a:srgbClr val="FFCC66"/>
        </a:accent1>
        <a:accent2>
          <a:srgbClr val="FFFFCC"/>
        </a:accent2>
        <a:accent3>
          <a:srgbClr val="FFFFFF"/>
        </a:accent3>
        <a:accent4>
          <a:srgbClr val="562A00"/>
        </a:accent4>
        <a:accent5>
          <a:srgbClr val="FFE2B8"/>
        </a:accent5>
        <a:accent6>
          <a:srgbClr val="E7E7B9"/>
        </a:accent6>
        <a:hlink>
          <a:srgbClr val="FFCC00"/>
        </a:hlink>
        <a:folHlink>
          <a:srgbClr val="FF7C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aulas 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BCBCB"/>
        </a:accent1>
        <a:accent2>
          <a:srgbClr val="EAEAEA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D4D4D4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C:\home\ensino\pp521_05\aulas\aulas.pot</Template>
  <TotalTime>1405</TotalTime>
  <Words>2338</Words>
  <Application>Microsoft Office PowerPoint</Application>
  <PresentationFormat>Apresentação na tela (4:3)</PresentationFormat>
  <Paragraphs>330</Paragraphs>
  <Slides>87</Slides>
  <Notes>0</Notes>
  <HiddenSlides>0</HiddenSlides>
  <MMClips>0</MMClips>
  <ScaleCrop>false</ScaleCrop>
  <HeadingPairs>
    <vt:vector size="8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87</vt:i4>
      </vt:variant>
    </vt:vector>
  </HeadingPairs>
  <TitlesOfParts>
    <vt:vector size="93" baseType="lpstr">
      <vt:lpstr>Arial</vt:lpstr>
      <vt:lpstr>Arial Narrow</vt:lpstr>
      <vt:lpstr>Times New Roman</vt:lpstr>
      <vt:lpstr>Wingdings</vt:lpstr>
      <vt:lpstr>aulas</vt:lpstr>
      <vt:lpstr>Equação</vt:lpstr>
      <vt:lpstr>Introdução</vt:lpstr>
      <vt:lpstr>Geofísica</vt:lpstr>
      <vt:lpstr>Geofísica</vt:lpstr>
      <vt:lpstr>Geofísica</vt:lpstr>
      <vt:lpstr>Geofísica</vt:lpstr>
      <vt:lpstr>Geofísica: classificação</vt:lpstr>
      <vt:lpstr>Geofísica: história</vt:lpstr>
      <vt:lpstr>Geofísica: história</vt:lpstr>
      <vt:lpstr>Geofísica: história</vt:lpstr>
      <vt:lpstr>Geofísica: história</vt:lpstr>
      <vt:lpstr>Geofísica: história</vt:lpstr>
      <vt:lpstr>Geofísica: história</vt:lpstr>
      <vt:lpstr>Geofísica: história</vt:lpstr>
      <vt:lpstr>Geofísica: história</vt:lpstr>
      <vt:lpstr>Geofísica: história</vt:lpstr>
      <vt:lpstr>Geofísica: história</vt:lpstr>
      <vt:lpstr>Geofísica: história</vt:lpstr>
      <vt:lpstr>Geofísica: história</vt:lpstr>
      <vt:lpstr>Geofísica: história</vt:lpstr>
      <vt:lpstr>Geofísica: história</vt:lpstr>
      <vt:lpstr>Geofísica: história</vt:lpstr>
      <vt:lpstr>Geofísica: história</vt:lpstr>
      <vt:lpstr>Geofísica: história</vt:lpstr>
      <vt:lpstr>Geofísica: história</vt:lpstr>
      <vt:lpstr>Geofísica: história</vt:lpstr>
      <vt:lpstr>Geofísica: história</vt:lpstr>
      <vt:lpstr>Geofísica: história</vt:lpstr>
      <vt:lpstr>Geofísica: história</vt:lpstr>
      <vt:lpstr>Geofísica: história</vt:lpstr>
      <vt:lpstr>Geofísica: história</vt:lpstr>
      <vt:lpstr>Geofísica: história</vt:lpstr>
      <vt:lpstr>Geofísica: história</vt:lpstr>
      <vt:lpstr>Geofísica global</vt:lpstr>
      <vt:lpstr>Geofísica global</vt:lpstr>
      <vt:lpstr>Geofísica aplicada</vt:lpstr>
      <vt:lpstr>Geofísica aplicada</vt:lpstr>
      <vt:lpstr>Geofísica aplicada</vt:lpstr>
      <vt:lpstr>Métodos geofísicos: comparação</vt:lpstr>
      <vt:lpstr>Métodos de Investigação</vt:lpstr>
      <vt:lpstr>Métodos de Investigação</vt:lpstr>
      <vt:lpstr>Adequação dos métodos aos problemas</vt:lpstr>
      <vt:lpstr>Relevância de propriedades físicas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Projeto de um levantamento geofísico</vt:lpstr>
      <vt:lpstr>Projeto de um levantamento geofísico</vt:lpstr>
      <vt:lpstr>Projeto de um levantamento geofísico</vt:lpstr>
      <vt:lpstr>Projeto de um levantamento geofísico</vt:lpstr>
      <vt:lpstr>Projeto de um levantamento geofísico</vt:lpstr>
      <vt:lpstr>Projeto de um levantamento geofísico</vt:lpstr>
      <vt:lpstr>Projeto de um levantamento geofísico</vt:lpstr>
      <vt:lpstr>Projeto de um levantamento geofísico</vt:lpstr>
      <vt:lpstr>Projeto de um levantamento geofísico</vt:lpstr>
      <vt:lpstr>Projeto de um levantamento geofísico</vt:lpstr>
      <vt:lpstr>Projeto de um levantamento geofísico</vt:lpstr>
      <vt:lpstr>Geofísica no Brasil</vt:lpstr>
      <vt:lpstr>Dificuldades/oportunidades para geólogos</vt:lpstr>
      <vt:lpstr>Problema Direto (PD) versus Problema Inverso (PI)</vt:lpstr>
      <vt:lpstr>Definições</vt:lpstr>
      <vt:lpstr>Definições</vt:lpstr>
      <vt:lpstr>Condicionamento</vt:lpstr>
      <vt:lpstr>Exercício</vt:lpstr>
      <vt:lpstr>Problema direto</vt:lpstr>
      <vt:lpstr>PD – Matrizes</vt:lpstr>
      <vt:lpstr>Problema inverso do tipo I</vt:lpstr>
      <vt:lpstr>PI-I: Matrizes</vt:lpstr>
      <vt:lpstr>Problema inverso do tipo II</vt:lpstr>
      <vt:lpstr>PI-II: Matrizes</vt:lpstr>
      <vt:lpstr>Resumo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GE703 – Geofísica Introdução</dc:title>
  <dc:creator>Rodrigo Portugal</dc:creator>
  <cp:lastModifiedBy>leonardo miquelutti</cp:lastModifiedBy>
  <cp:revision>23</cp:revision>
  <dcterms:created xsi:type="dcterms:W3CDTF">2006-03-07T01:23:00Z</dcterms:created>
  <dcterms:modified xsi:type="dcterms:W3CDTF">2018-08-14T00:39:14Z</dcterms:modified>
</cp:coreProperties>
</file>